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8"/>
  </p:notesMasterIdLst>
  <p:sldIdLst>
    <p:sldId id="257" r:id="rId4"/>
    <p:sldId id="258" r:id="rId5"/>
    <p:sldId id="259" r:id="rId6"/>
    <p:sldId id="261" r:id="rId7"/>
    <p:sldId id="262" r:id="rId8"/>
    <p:sldId id="264" r:id="rId9"/>
    <p:sldId id="270" r:id="rId10"/>
    <p:sldId id="265" r:id="rId11"/>
    <p:sldId id="266" r:id="rId12"/>
    <p:sldId id="267" r:id="rId13"/>
    <p:sldId id="268" r:id="rId14"/>
    <p:sldId id="271" r:id="rId15"/>
    <p:sldId id="272" r:id="rId16"/>
    <p:sldId id="273" r:id="rId17"/>
  </p:sldIdLst>
  <p:sldSz cx="9144000" cy="5143500" type="screen16x9"/>
  <p:notesSz cx="6858000" cy="9144000"/>
  <p:embeddedFontLst>
    <p:embeddedFont>
      <p:font typeface="Dosis" panose="020B0604020202020204" charset="0"/>
      <p:regular r:id="rId19"/>
      <p:bold r:id="rId20"/>
    </p:embeddedFont>
    <p:embeddedFont>
      <p:font typeface="Roboto" panose="020B0604020202020204" charset="0"/>
      <p:regular r:id="rId21"/>
      <p:bold r:id="rId22"/>
      <p:italic r:id="rId23"/>
      <p:boldItalic r:id="rId24"/>
    </p:embeddedFont>
    <p:embeddedFont>
      <p:font typeface="Roboto Black" panose="020B0604020202020204" charset="0"/>
      <p:bold r:id="rId25"/>
      <p:boldItalic r:id="rId26"/>
    </p:embeddedFont>
    <p:embeddedFont>
      <p:font typeface="Roboto Thin"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108" y="172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Master" Target="slideMasters/slideMaster3.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7.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956687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555418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33570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0605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27764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4567504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94036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80665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969009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81405634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slideLayout" Target="../slideLayouts/slideLayout31.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24" Type="http://schemas.openxmlformats.org/officeDocument/2006/relationships/theme" Target="../theme/theme2.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23" Type="http://schemas.openxmlformats.org/officeDocument/2006/relationships/slideLayout" Target="../slideLayouts/slideLayout33.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 Id="rId22"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95"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5600" dirty="0">
                <a:solidFill>
                  <a:schemeClr val="lt1"/>
                </a:solidFill>
                <a:latin typeface="Roboto Black"/>
                <a:ea typeface="Roboto Black"/>
                <a:cs typeface="Roboto Black"/>
                <a:sym typeface="Roboto Black"/>
              </a:rPr>
              <a:t>Capstone Project</a:t>
            </a:r>
            <a:endParaRPr sz="1200" dirty="0">
              <a:solidFill>
                <a:schemeClr val="lt1"/>
              </a:solidFill>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Learn SQL from Scratch</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Eric Uhlir</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8/13/2018</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2.3 </a:t>
            </a:r>
            <a:r>
              <a:rPr lang="en-US" sz="2400" b="1" dirty="0">
                <a:solidFill>
                  <a:srgbClr val="295269"/>
                </a:solidFill>
                <a:latin typeface="Roboto"/>
                <a:ea typeface="Roboto"/>
                <a:cs typeface="Roboto"/>
                <a:sym typeface="Roboto"/>
              </a:rPr>
              <a:t>How many visitors make a purchase?</a:t>
            </a:r>
            <a:endParaRPr sz="2400" b="1" dirty="0">
              <a:solidFill>
                <a:srgbClr val="295269"/>
              </a:solidFill>
              <a:latin typeface="Roboto"/>
              <a:ea typeface="Roboto"/>
              <a:cs typeface="Roboto"/>
              <a:sym typeface="Roboto"/>
            </a:endParaRPr>
          </a:p>
        </p:txBody>
      </p:sp>
      <p:sp>
        <p:nvSpPr>
          <p:cNvPr id="323" name="Shape 323"/>
          <p:cNvSpPr txBox="1"/>
          <p:nvPr/>
        </p:nvSpPr>
        <p:spPr>
          <a:xfrm>
            <a:off x="177974" y="3294668"/>
            <a:ext cx="4920899" cy="1521082"/>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COUNT (DISTINCT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 AS </a:t>
            </a:r>
            <a:r>
              <a:rPr lang="en-US" sz="900" dirty="0" err="1">
                <a:latin typeface="Courier New"/>
                <a:ea typeface="Courier New"/>
                <a:cs typeface="Courier New"/>
                <a:sym typeface="Courier New"/>
              </a:rPr>
              <a:t>unique_visitors</a:t>
            </a:r>
            <a:r>
              <a:rPr lang="en-US" sz="900" dirty="0">
                <a:latin typeface="Courier New"/>
                <a:ea typeface="Courier New"/>
                <a:cs typeface="Courier New"/>
                <a:sym typeface="Courier New"/>
              </a:rPr>
              <a:t>,</a:t>
            </a:r>
          </a:p>
          <a:p>
            <a:pPr lvl="0">
              <a:buClr>
                <a:schemeClr val="dk1"/>
              </a:buClr>
              <a:buSzPts val="1100"/>
            </a:pPr>
            <a:r>
              <a:rPr lang="en-US" sz="900" dirty="0" err="1">
                <a:latin typeface="Courier New"/>
                <a:ea typeface="Courier New"/>
                <a:cs typeface="Courier New"/>
                <a:sym typeface="Courier New"/>
              </a:rPr>
              <a:t>page_name</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WHERE </a:t>
            </a:r>
            <a:r>
              <a:rPr lang="en-US" sz="900" dirty="0" err="1">
                <a:latin typeface="Courier New"/>
                <a:ea typeface="Courier New"/>
                <a:cs typeface="Courier New"/>
                <a:sym typeface="Courier New"/>
              </a:rPr>
              <a:t>page_name</a:t>
            </a:r>
            <a:r>
              <a:rPr lang="en-US" sz="900" dirty="0">
                <a:latin typeface="Courier New"/>
                <a:ea typeface="Courier New"/>
                <a:cs typeface="Courier New"/>
                <a:sym typeface="Courier New"/>
              </a:rPr>
              <a:t> = "4 - purchase"</a:t>
            </a:r>
          </a:p>
          <a:p>
            <a:pPr lvl="0">
              <a:buClr>
                <a:schemeClr val="dk1"/>
              </a:buClr>
              <a:buSzPts val="1100"/>
            </a:pPr>
            <a:r>
              <a:rPr lang="en-US" sz="900" dirty="0">
                <a:latin typeface="Courier New"/>
                <a:ea typeface="Courier New"/>
                <a:cs typeface="Courier New"/>
                <a:sym typeface="Courier New"/>
              </a:rPr>
              <a:t>GROUP BY 2;</a:t>
            </a:r>
            <a:endParaRPr sz="900" dirty="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There were 361 visitors that made a purchase</a:t>
            </a:r>
            <a:endParaRPr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2955610154"/>
              </p:ext>
            </p:extLst>
          </p:nvPr>
        </p:nvGraphicFramePr>
        <p:xfrm>
          <a:off x="5637975" y="1201325"/>
          <a:ext cx="3328050" cy="752275"/>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gridCol w="1868700">
                  <a:extLst>
                    <a:ext uri="{9D8B030D-6E8A-4147-A177-3AD203B41FA5}">
                      <a16:colId xmlns:a16="http://schemas.microsoft.com/office/drawing/2014/main" val="20001"/>
                    </a:ext>
                  </a:extLst>
                </a:gridCol>
              </a:tblGrid>
              <a:tr h="416800">
                <a:tc>
                  <a:txBody>
                    <a:bodyPr/>
                    <a:lstStyle/>
                    <a:p>
                      <a:pPr marL="0" lvl="0" indent="0" algn="ctr" rtl="0">
                        <a:spcBef>
                          <a:spcPts val="0"/>
                        </a:spcBef>
                        <a:spcAft>
                          <a:spcPts val="0"/>
                        </a:spcAft>
                        <a:buNone/>
                      </a:pPr>
                      <a:r>
                        <a:rPr lang="en-US" sz="1000" b="1" dirty="0" err="1">
                          <a:solidFill>
                            <a:srgbClr val="FFFFFF"/>
                          </a:solidFill>
                        </a:rPr>
                        <a:t>unique_visitors</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US" sz="1000" b="1" dirty="0" err="1">
                          <a:solidFill>
                            <a:srgbClr val="FFFFFF"/>
                          </a:solidFill>
                        </a:rPr>
                        <a:t>page_name</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algn="ctr"/>
                      <a:r>
                        <a:rPr lang="en-US" dirty="0">
                          <a:solidFill>
                            <a:srgbClr val="525252"/>
                          </a:solidFill>
                          <a:effectLst/>
                        </a:rPr>
                        <a:t>361</a:t>
                      </a:r>
                    </a:p>
                  </a:txBody>
                  <a:tcPr anchor="ctr"/>
                </a:tc>
                <a:tc>
                  <a:txBody>
                    <a:bodyPr/>
                    <a:lstStyle/>
                    <a:p>
                      <a:pPr algn="ctr"/>
                      <a:r>
                        <a:rPr lang="en-US" dirty="0">
                          <a:solidFill>
                            <a:srgbClr val="525252"/>
                          </a:solidFill>
                          <a:effectLst/>
                        </a:rPr>
                        <a:t>4 - purchase</a:t>
                      </a:r>
                    </a:p>
                  </a:txBody>
                  <a:tcPr anchor="ct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905724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2.4 </a:t>
            </a:r>
            <a:r>
              <a:rPr lang="en-US" sz="2400" b="1" dirty="0">
                <a:solidFill>
                  <a:srgbClr val="295269"/>
                </a:solidFill>
                <a:latin typeface="Roboto"/>
                <a:ea typeface="Roboto"/>
                <a:cs typeface="Roboto"/>
                <a:sym typeface="Roboto"/>
              </a:rPr>
              <a:t>How many last touches on the purchase page is each campaign responsible for?</a:t>
            </a:r>
            <a:endParaRPr sz="2400" b="1" dirty="0">
              <a:solidFill>
                <a:srgbClr val="295269"/>
              </a:solidFill>
              <a:latin typeface="Roboto"/>
              <a:ea typeface="Roboto"/>
              <a:cs typeface="Roboto"/>
              <a:sym typeface="Roboto"/>
            </a:endParaRPr>
          </a:p>
        </p:txBody>
      </p:sp>
      <p:sp>
        <p:nvSpPr>
          <p:cNvPr id="323" name="Shape 323"/>
          <p:cNvSpPr txBox="1"/>
          <p:nvPr/>
        </p:nvSpPr>
        <p:spPr>
          <a:xfrm>
            <a:off x="177975" y="3161985"/>
            <a:ext cx="4920899" cy="1833001"/>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500" dirty="0">
                <a:latin typeface="Courier New"/>
                <a:ea typeface="Courier New"/>
                <a:cs typeface="Courier New"/>
                <a:sym typeface="Courier New"/>
              </a:rPr>
              <a:t>WITH </a:t>
            </a:r>
            <a:r>
              <a:rPr lang="en-US" sz="500" dirty="0" err="1">
                <a:latin typeface="Courier New"/>
                <a:ea typeface="Courier New"/>
                <a:cs typeface="Courier New"/>
                <a:sym typeface="Courier New"/>
              </a:rPr>
              <a:t>last_touch</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MAX(timestamp) AS </a:t>
            </a:r>
            <a:r>
              <a:rPr lang="en-US" sz="500" dirty="0" err="1">
                <a:latin typeface="Courier New"/>
                <a:ea typeface="Courier New"/>
                <a:cs typeface="Courier New"/>
                <a:sym typeface="Courier New"/>
              </a:rPr>
              <a:t>last_touch_at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page_visits</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WHERE </a:t>
            </a:r>
            <a:r>
              <a:rPr lang="en-US" sz="500" dirty="0" err="1">
                <a:latin typeface="Courier New"/>
                <a:ea typeface="Courier New"/>
                <a:cs typeface="Courier New"/>
                <a:sym typeface="Courier New"/>
              </a:rPr>
              <a:t>page_name</a:t>
            </a:r>
            <a:r>
              <a:rPr lang="en-US" sz="500" dirty="0">
                <a:latin typeface="Courier New"/>
                <a:ea typeface="Courier New"/>
                <a:cs typeface="Courier New"/>
                <a:sym typeface="Courier New"/>
              </a:rPr>
              <a:t> = '4 - purchase'</a:t>
            </a:r>
          </a:p>
          <a:p>
            <a:pPr lvl="0">
              <a:buClr>
                <a:schemeClr val="dk1"/>
              </a:buClr>
              <a:buSzPts val="1100"/>
            </a:pPr>
            <a:r>
              <a:rPr lang="en-US" sz="500" dirty="0">
                <a:latin typeface="Courier New"/>
                <a:ea typeface="Courier New"/>
                <a:cs typeface="Courier New"/>
                <a:sym typeface="Courier New"/>
              </a:rPr>
              <a:t>    GROUP BY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err="1">
                <a:latin typeface="Courier New"/>
                <a:ea typeface="Courier New"/>
                <a:cs typeface="Courier New"/>
                <a:sym typeface="Courier New"/>
              </a:rPr>
              <a:t>lt_attr</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lt.user_id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lt.last_touch_at</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pv.utm_campaign</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last_touch</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lt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JOIN </a:t>
            </a:r>
            <a:r>
              <a:rPr lang="en-US" sz="500" dirty="0" err="1">
                <a:latin typeface="Courier New"/>
                <a:ea typeface="Courier New"/>
                <a:cs typeface="Courier New"/>
                <a:sym typeface="Courier New"/>
              </a:rPr>
              <a:t>page_visits</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pv</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ON </a:t>
            </a:r>
            <a:r>
              <a:rPr lang="en-US" sz="500" dirty="0" err="1">
                <a:latin typeface="Courier New"/>
                <a:ea typeface="Courier New"/>
                <a:cs typeface="Courier New"/>
                <a:sym typeface="Courier New"/>
              </a:rPr>
              <a:t>lt.user_id</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pv.user_id</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AND </a:t>
            </a:r>
            <a:r>
              <a:rPr lang="en-US" sz="500" dirty="0" err="1">
                <a:latin typeface="Courier New"/>
                <a:ea typeface="Courier New"/>
                <a:cs typeface="Courier New"/>
                <a:sym typeface="Courier New"/>
              </a:rPr>
              <a:t>lt.last_touch_at</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pv.timestamp</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SELECT </a:t>
            </a:r>
            <a:r>
              <a:rPr lang="en-US" sz="500" dirty="0" err="1">
                <a:latin typeface="Courier New"/>
                <a:ea typeface="Courier New"/>
                <a:cs typeface="Courier New"/>
                <a:sym typeface="Courier New"/>
              </a:rPr>
              <a:t>lt_attr.utm_source</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lt_attr.utm_campaign</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utm_campaign</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COUNT(*) AS '#_</a:t>
            </a:r>
            <a:r>
              <a:rPr lang="en-US" sz="500" dirty="0" err="1">
                <a:latin typeface="Courier New"/>
                <a:ea typeface="Courier New"/>
                <a:cs typeface="Courier New"/>
                <a:sym typeface="Courier New"/>
              </a:rPr>
              <a:t>of_last_touches</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FROM </a:t>
            </a:r>
            <a:r>
              <a:rPr lang="en-US" sz="500" dirty="0" err="1">
                <a:latin typeface="Courier New"/>
                <a:ea typeface="Courier New"/>
                <a:cs typeface="Courier New"/>
                <a:sym typeface="Courier New"/>
              </a:rPr>
              <a:t>lt_attr</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GROUP BY 1, 2</a:t>
            </a:r>
          </a:p>
          <a:p>
            <a:pPr lvl="0">
              <a:buClr>
                <a:schemeClr val="dk1"/>
              </a:buClr>
              <a:buSzPts val="1100"/>
            </a:pPr>
            <a:r>
              <a:rPr lang="en-US" sz="500" dirty="0">
                <a:latin typeface="Courier New"/>
                <a:ea typeface="Courier New"/>
                <a:cs typeface="Courier New"/>
                <a:sym typeface="Courier New"/>
              </a:rPr>
              <a:t>ORDER BY 3 DESC;</a:t>
            </a:r>
            <a:endParaRPr sz="500" dirty="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The number of last touches on the purchase page for each campaign is to the right.  </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Email looks to be a well performing source for driving users to purchase.</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The retargeting campaigns are also performing well to drive back qualified users to complete their purchase.</a:t>
            </a: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2487722110"/>
              </p:ext>
            </p:extLst>
          </p:nvPr>
        </p:nvGraphicFramePr>
        <p:xfrm>
          <a:off x="5299389" y="1201325"/>
          <a:ext cx="3666635" cy="2654258"/>
        </p:xfrm>
        <a:graphic>
          <a:graphicData uri="http://schemas.openxmlformats.org/drawingml/2006/table">
            <a:tbl>
              <a:tblPr>
                <a:noFill/>
                <a:tableStyleId>{8628B589-4659-4227-9C68-565DD4A46BFE}</a:tableStyleId>
              </a:tblPr>
              <a:tblGrid>
                <a:gridCol w="1087383">
                  <a:extLst>
                    <a:ext uri="{9D8B030D-6E8A-4147-A177-3AD203B41FA5}">
                      <a16:colId xmlns:a16="http://schemas.microsoft.com/office/drawing/2014/main" val="20000"/>
                    </a:ext>
                  </a:extLst>
                </a:gridCol>
                <a:gridCol w="1392396">
                  <a:extLst>
                    <a:ext uri="{9D8B030D-6E8A-4147-A177-3AD203B41FA5}">
                      <a16:colId xmlns:a16="http://schemas.microsoft.com/office/drawing/2014/main" val="20001"/>
                    </a:ext>
                  </a:extLst>
                </a:gridCol>
                <a:gridCol w="1186856">
                  <a:extLst>
                    <a:ext uri="{9D8B030D-6E8A-4147-A177-3AD203B41FA5}">
                      <a16:colId xmlns:a16="http://schemas.microsoft.com/office/drawing/2014/main" val="20002"/>
                    </a:ext>
                  </a:extLst>
                </a:gridCol>
              </a:tblGrid>
              <a:tr h="340298">
                <a:tc>
                  <a:txBody>
                    <a:bodyPr/>
                    <a:lstStyle/>
                    <a:p>
                      <a:pPr algn="ctr"/>
                      <a:r>
                        <a:rPr lang="en-US" sz="900" b="1" dirty="0" err="1">
                          <a:solidFill>
                            <a:schemeClr val="bg1"/>
                          </a:solidFill>
                          <a:effectLst/>
                        </a:rPr>
                        <a:t>utm_source</a:t>
                      </a:r>
                      <a:endParaRPr lang="en-US" sz="900" b="1" dirty="0">
                        <a:solidFill>
                          <a:schemeClr val="bg1"/>
                        </a:solidFill>
                        <a:effectLst/>
                      </a:endParaRPr>
                    </a:p>
                  </a:txBody>
                  <a:tcPr anchor="ctr">
                    <a:solidFill>
                      <a:srgbClr val="204056">
                        <a:alpha val="82490"/>
                      </a:srgbClr>
                    </a:solidFill>
                  </a:tcPr>
                </a:tc>
                <a:tc>
                  <a:txBody>
                    <a:bodyPr/>
                    <a:lstStyle/>
                    <a:p>
                      <a:pPr algn="ctr"/>
                      <a:r>
                        <a:rPr lang="en-US" sz="900" b="1">
                          <a:solidFill>
                            <a:schemeClr val="bg1"/>
                          </a:solidFill>
                          <a:effectLst/>
                        </a:rPr>
                        <a:t>utm_campaign</a:t>
                      </a:r>
                    </a:p>
                  </a:txBody>
                  <a:tcPr anchor="ctr">
                    <a:solidFill>
                      <a:srgbClr val="204056">
                        <a:alpha val="82490"/>
                      </a:srgbClr>
                    </a:solidFill>
                  </a:tcPr>
                </a:tc>
                <a:tc>
                  <a:txBody>
                    <a:bodyPr/>
                    <a:lstStyle/>
                    <a:p>
                      <a:pPr algn="ctr"/>
                      <a:r>
                        <a:rPr lang="en-US" sz="900" b="1" dirty="0">
                          <a:solidFill>
                            <a:schemeClr val="bg1"/>
                          </a:solidFill>
                          <a:effectLst/>
                        </a:rPr>
                        <a:t>#_</a:t>
                      </a:r>
                      <a:r>
                        <a:rPr lang="en-US" sz="900" b="1" dirty="0" err="1">
                          <a:solidFill>
                            <a:schemeClr val="bg1"/>
                          </a:solidFill>
                          <a:effectLst/>
                        </a:rPr>
                        <a:t>of_last_touches</a:t>
                      </a:r>
                      <a:endParaRPr lang="en-US" sz="900" b="1" dirty="0">
                        <a:solidFill>
                          <a:schemeClr val="bg1"/>
                        </a:solidFill>
                        <a:effectLst/>
                      </a:endParaRPr>
                    </a:p>
                  </a:txBody>
                  <a:tcPr anchor="ctr">
                    <a:solidFill>
                      <a:srgbClr val="204056">
                        <a:alpha val="82490"/>
                      </a:srgbClr>
                    </a:solidFill>
                  </a:tcPr>
                </a:tc>
                <a:extLst>
                  <a:ext uri="{0D108BD9-81ED-4DB2-BD59-A6C34878D82A}">
                    <a16:rowId xmlns:a16="http://schemas.microsoft.com/office/drawing/2014/main" val="10000"/>
                  </a:ext>
                </a:extLst>
              </a:tr>
              <a:tr h="273900">
                <a:tc>
                  <a:txBody>
                    <a:bodyPr/>
                    <a:lstStyle/>
                    <a:p>
                      <a:pPr algn="ctr"/>
                      <a:r>
                        <a:rPr lang="en-US" sz="800" dirty="0">
                          <a:solidFill>
                            <a:srgbClr val="525252"/>
                          </a:solidFill>
                          <a:effectLst/>
                        </a:rPr>
                        <a:t>email</a:t>
                      </a:r>
                    </a:p>
                  </a:txBody>
                  <a:tcPr anchor="ctr"/>
                </a:tc>
                <a:tc>
                  <a:txBody>
                    <a:bodyPr/>
                    <a:lstStyle/>
                    <a:p>
                      <a:pPr algn="ctr"/>
                      <a:r>
                        <a:rPr lang="en-US" sz="800">
                          <a:solidFill>
                            <a:srgbClr val="525252"/>
                          </a:solidFill>
                          <a:effectLst/>
                        </a:rPr>
                        <a:t>weekly-newsletter</a:t>
                      </a:r>
                    </a:p>
                  </a:txBody>
                  <a:tcPr anchor="ctr"/>
                </a:tc>
                <a:tc>
                  <a:txBody>
                    <a:bodyPr/>
                    <a:lstStyle/>
                    <a:p>
                      <a:pPr algn="ctr"/>
                      <a:r>
                        <a:rPr lang="en-US" sz="800" dirty="0">
                          <a:solidFill>
                            <a:srgbClr val="525252"/>
                          </a:solidFill>
                          <a:effectLst/>
                        </a:rPr>
                        <a:t>115</a:t>
                      </a:r>
                    </a:p>
                  </a:txBody>
                  <a:tcPr anchor="ctr"/>
                </a:tc>
                <a:extLst>
                  <a:ext uri="{0D108BD9-81ED-4DB2-BD59-A6C34878D82A}">
                    <a16:rowId xmlns:a16="http://schemas.microsoft.com/office/drawing/2014/main" val="10001"/>
                  </a:ext>
                </a:extLst>
              </a:tr>
              <a:tr h="273900">
                <a:tc>
                  <a:txBody>
                    <a:bodyPr/>
                    <a:lstStyle/>
                    <a:p>
                      <a:pPr algn="ctr"/>
                      <a:r>
                        <a:rPr lang="en-US" sz="800">
                          <a:solidFill>
                            <a:srgbClr val="525252"/>
                          </a:solidFill>
                          <a:effectLst/>
                        </a:rPr>
                        <a:t>facebook</a:t>
                      </a:r>
                    </a:p>
                  </a:txBody>
                  <a:tcPr anchor="ctr"/>
                </a:tc>
                <a:tc>
                  <a:txBody>
                    <a:bodyPr/>
                    <a:lstStyle/>
                    <a:p>
                      <a:pPr algn="ctr"/>
                      <a:r>
                        <a:rPr lang="en-US" sz="800">
                          <a:solidFill>
                            <a:srgbClr val="525252"/>
                          </a:solidFill>
                          <a:effectLst/>
                        </a:rPr>
                        <a:t>retargetting-ad</a:t>
                      </a:r>
                    </a:p>
                  </a:txBody>
                  <a:tcPr anchor="ctr"/>
                </a:tc>
                <a:tc>
                  <a:txBody>
                    <a:bodyPr/>
                    <a:lstStyle/>
                    <a:p>
                      <a:pPr algn="ctr"/>
                      <a:r>
                        <a:rPr lang="en-US" sz="800">
                          <a:solidFill>
                            <a:srgbClr val="525252"/>
                          </a:solidFill>
                          <a:effectLst/>
                        </a:rPr>
                        <a:t>113</a:t>
                      </a:r>
                    </a:p>
                  </a:txBody>
                  <a:tcPr anchor="ctr"/>
                </a:tc>
                <a:extLst>
                  <a:ext uri="{0D108BD9-81ED-4DB2-BD59-A6C34878D82A}">
                    <a16:rowId xmlns:a16="http://schemas.microsoft.com/office/drawing/2014/main" val="3339799127"/>
                  </a:ext>
                </a:extLst>
              </a:tr>
              <a:tr h="273900">
                <a:tc>
                  <a:txBody>
                    <a:bodyPr/>
                    <a:lstStyle/>
                    <a:p>
                      <a:pPr algn="ctr"/>
                      <a:r>
                        <a:rPr lang="en-US" sz="800">
                          <a:solidFill>
                            <a:srgbClr val="525252"/>
                          </a:solidFill>
                          <a:effectLst/>
                        </a:rPr>
                        <a:t>email</a:t>
                      </a:r>
                    </a:p>
                  </a:txBody>
                  <a:tcPr anchor="ctr"/>
                </a:tc>
                <a:tc>
                  <a:txBody>
                    <a:bodyPr/>
                    <a:lstStyle/>
                    <a:p>
                      <a:pPr algn="ctr"/>
                      <a:r>
                        <a:rPr lang="en-US" sz="800">
                          <a:solidFill>
                            <a:srgbClr val="525252"/>
                          </a:solidFill>
                          <a:effectLst/>
                        </a:rPr>
                        <a:t>retargetting-campaign</a:t>
                      </a:r>
                    </a:p>
                  </a:txBody>
                  <a:tcPr anchor="ctr"/>
                </a:tc>
                <a:tc>
                  <a:txBody>
                    <a:bodyPr/>
                    <a:lstStyle/>
                    <a:p>
                      <a:pPr algn="ctr"/>
                      <a:r>
                        <a:rPr lang="en-US" sz="800">
                          <a:solidFill>
                            <a:srgbClr val="525252"/>
                          </a:solidFill>
                          <a:effectLst/>
                        </a:rPr>
                        <a:t>54</a:t>
                      </a:r>
                    </a:p>
                  </a:txBody>
                  <a:tcPr anchor="ctr"/>
                </a:tc>
                <a:extLst>
                  <a:ext uri="{0D108BD9-81ED-4DB2-BD59-A6C34878D82A}">
                    <a16:rowId xmlns:a16="http://schemas.microsoft.com/office/drawing/2014/main" val="1860536465"/>
                  </a:ext>
                </a:extLst>
              </a:tr>
              <a:tr h="273900">
                <a:tc>
                  <a:txBody>
                    <a:bodyPr/>
                    <a:lstStyle/>
                    <a:p>
                      <a:pPr algn="ctr"/>
                      <a:r>
                        <a:rPr lang="en-US" sz="800">
                          <a:solidFill>
                            <a:srgbClr val="525252"/>
                          </a:solidFill>
                          <a:effectLst/>
                        </a:rPr>
                        <a:t>google</a:t>
                      </a:r>
                    </a:p>
                  </a:txBody>
                  <a:tcPr anchor="ctr"/>
                </a:tc>
                <a:tc>
                  <a:txBody>
                    <a:bodyPr/>
                    <a:lstStyle/>
                    <a:p>
                      <a:pPr algn="ctr"/>
                      <a:r>
                        <a:rPr lang="en-US" sz="800">
                          <a:solidFill>
                            <a:srgbClr val="525252"/>
                          </a:solidFill>
                          <a:effectLst/>
                        </a:rPr>
                        <a:t>paid-search</a:t>
                      </a:r>
                    </a:p>
                  </a:txBody>
                  <a:tcPr anchor="ctr"/>
                </a:tc>
                <a:tc>
                  <a:txBody>
                    <a:bodyPr/>
                    <a:lstStyle/>
                    <a:p>
                      <a:pPr algn="ctr"/>
                      <a:r>
                        <a:rPr lang="en-US" sz="800">
                          <a:solidFill>
                            <a:srgbClr val="525252"/>
                          </a:solidFill>
                          <a:effectLst/>
                        </a:rPr>
                        <a:t>52</a:t>
                      </a:r>
                    </a:p>
                  </a:txBody>
                  <a:tcPr anchor="ctr"/>
                </a:tc>
                <a:extLst>
                  <a:ext uri="{0D108BD9-81ED-4DB2-BD59-A6C34878D82A}">
                    <a16:rowId xmlns:a16="http://schemas.microsoft.com/office/drawing/2014/main" val="1802247152"/>
                  </a:ext>
                </a:extLst>
              </a:tr>
              <a:tr h="273900">
                <a:tc>
                  <a:txBody>
                    <a:bodyPr/>
                    <a:lstStyle/>
                    <a:p>
                      <a:pPr algn="ctr"/>
                      <a:r>
                        <a:rPr lang="en-US" sz="800">
                          <a:solidFill>
                            <a:srgbClr val="525252"/>
                          </a:solidFill>
                          <a:effectLst/>
                        </a:rPr>
                        <a:t>buzzfeed</a:t>
                      </a:r>
                    </a:p>
                  </a:txBody>
                  <a:tcPr anchor="ctr"/>
                </a:tc>
                <a:tc>
                  <a:txBody>
                    <a:bodyPr/>
                    <a:lstStyle/>
                    <a:p>
                      <a:pPr algn="ctr"/>
                      <a:r>
                        <a:rPr lang="en-US" sz="800">
                          <a:solidFill>
                            <a:srgbClr val="525252"/>
                          </a:solidFill>
                          <a:effectLst/>
                        </a:rPr>
                        <a:t>ten-crazy-cool-tshirts-facts</a:t>
                      </a:r>
                    </a:p>
                  </a:txBody>
                  <a:tcPr anchor="ctr"/>
                </a:tc>
                <a:tc>
                  <a:txBody>
                    <a:bodyPr/>
                    <a:lstStyle/>
                    <a:p>
                      <a:pPr algn="ctr"/>
                      <a:r>
                        <a:rPr lang="en-US" sz="800">
                          <a:solidFill>
                            <a:srgbClr val="525252"/>
                          </a:solidFill>
                          <a:effectLst/>
                        </a:rPr>
                        <a:t>9</a:t>
                      </a:r>
                    </a:p>
                  </a:txBody>
                  <a:tcPr anchor="ctr"/>
                </a:tc>
                <a:extLst>
                  <a:ext uri="{0D108BD9-81ED-4DB2-BD59-A6C34878D82A}">
                    <a16:rowId xmlns:a16="http://schemas.microsoft.com/office/drawing/2014/main" val="4019005116"/>
                  </a:ext>
                </a:extLst>
              </a:tr>
              <a:tr h="273900">
                <a:tc>
                  <a:txBody>
                    <a:bodyPr/>
                    <a:lstStyle/>
                    <a:p>
                      <a:pPr algn="ctr"/>
                      <a:r>
                        <a:rPr lang="en-US" sz="800">
                          <a:solidFill>
                            <a:srgbClr val="525252"/>
                          </a:solidFill>
                          <a:effectLst/>
                        </a:rPr>
                        <a:t>nytimes</a:t>
                      </a:r>
                    </a:p>
                  </a:txBody>
                  <a:tcPr anchor="ctr"/>
                </a:tc>
                <a:tc>
                  <a:txBody>
                    <a:bodyPr/>
                    <a:lstStyle/>
                    <a:p>
                      <a:pPr algn="ctr"/>
                      <a:r>
                        <a:rPr lang="en-US" sz="800">
                          <a:solidFill>
                            <a:srgbClr val="525252"/>
                          </a:solidFill>
                          <a:effectLst/>
                        </a:rPr>
                        <a:t>getting-to-know-cool-tshirts</a:t>
                      </a:r>
                    </a:p>
                  </a:txBody>
                  <a:tcPr anchor="ctr"/>
                </a:tc>
                <a:tc>
                  <a:txBody>
                    <a:bodyPr/>
                    <a:lstStyle/>
                    <a:p>
                      <a:pPr algn="ctr"/>
                      <a:r>
                        <a:rPr lang="en-US" sz="800">
                          <a:solidFill>
                            <a:srgbClr val="525252"/>
                          </a:solidFill>
                          <a:effectLst/>
                        </a:rPr>
                        <a:t>9</a:t>
                      </a:r>
                    </a:p>
                  </a:txBody>
                  <a:tcPr anchor="ctr"/>
                </a:tc>
                <a:extLst>
                  <a:ext uri="{0D108BD9-81ED-4DB2-BD59-A6C34878D82A}">
                    <a16:rowId xmlns:a16="http://schemas.microsoft.com/office/drawing/2014/main" val="10002"/>
                  </a:ext>
                </a:extLst>
              </a:tr>
              <a:tr h="273900">
                <a:tc>
                  <a:txBody>
                    <a:bodyPr/>
                    <a:lstStyle/>
                    <a:p>
                      <a:pPr algn="ctr"/>
                      <a:r>
                        <a:rPr lang="en-US" sz="800">
                          <a:solidFill>
                            <a:srgbClr val="525252"/>
                          </a:solidFill>
                          <a:effectLst/>
                        </a:rPr>
                        <a:t>medium</a:t>
                      </a:r>
                    </a:p>
                  </a:txBody>
                  <a:tcPr anchor="ctr"/>
                </a:tc>
                <a:tc>
                  <a:txBody>
                    <a:bodyPr/>
                    <a:lstStyle/>
                    <a:p>
                      <a:pPr algn="ctr"/>
                      <a:r>
                        <a:rPr lang="en-US" sz="800">
                          <a:solidFill>
                            <a:srgbClr val="525252"/>
                          </a:solidFill>
                          <a:effectLst/>
                        </a:rPr>
                        <a:t>interview-with-cool-tshirts-founder</a:t>
                      </a:r>
                    </a:p>
                  </a:txBody>
                  <a:tcPr anchor="ctr"/>
                </a:tc>
                <a:tc>
                  <a:txBody>
                    <a:bodyPr/>
                    <a:lstStyle/>
                    <a:p>
                      <a:pPr algn="ctr"/>
                      <a:r>
                        <a:rPr lang="en-US" sz="800">
                          <a:solidFill>
                            <a:srgbClr val="525252"/>
                          </a:solidFill>
                          <a:effectLst/>
                        </a:rPr>
                        <a:t>7</a:t>
                      </a:r>
                    </a:p>
                  </a:txBody>
                  <a:tcPr anchor="ctr"/>
                </a:tc>
                <a:extLst>
                  <a:ext uri="{0D108BD9-81ED-4DB2-BD59-A6C34878D82A}">
                    <a16:rowId xmlns:a16="http://schemas.microsoft.com/office/drawing/2014/main" val="10003"/>
                  </a:ext>
                </a:extLst>
              </a:tr>
              <a:tr h="273900">
                <a:tc>
                  <a:txBody>
                    <a:bodyPr/>
                    <a:lstStyle/>
                    <a:p>
                      <a:pPr algn="ctr"/>
                      <a:r>
                        <a:rPr lang="en-US" sz="800">
                          <a:solidFill>
                            <a:srgbClr val="525252"/>
                          </a:solidFill>
                          <a:effectLst/>
                        </a:rPr>
                        <a:t>google</a:t>
                      </a:r>
                    </a:p>
                  </a:txBody>
                  <a:tcPr anchor="ctr"/>
                </a:tc>
                <a:tc>
                  <a:txBody>
                    <a:bodyPr/>
                    <a:lstStyle/>
                    <a:p>
                      <a:pPr algn="ctr"/>
                      <a:r>
                        <a:rPr lang="en-US" sz="800">
                          <a:solidFill>
                            <a:srgbClr val="525252"/>
                          </a:solidFill>
                          <a:effectLst/>
                        </a:rPr>
                        <a:t>cool-tshirts-search</a:t>
                      </a:r>
                    </a:p>
                  </a:txBody>
                  <a:tcPr anchor="ctr"/>
                </a:tc>
                <a:tc>
                  <a:txBody>
                    <a:bodyPr/>
                    <a:lstStyle/>
                    <a:p>
                      <a:pPr algn="ctr"/>
                      <a:r>
                        <a:rPr lang="en-US" sz="800" dirty="0">
                          <a:solidFill>
                            <a:srgbClr val="525252"/>
                          </a:solidFill>
                          <a:effectLst/>
                        </a:rPr>
                        <a:t>2</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007765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2.5 </a:t>
            </a:r>
            <a:r>
              <a:rPr lang="en-US" sz="2400" b="1" dirty="0">
                <a:solidFill>
                  <a:srgbClr val="295269"/>
                </a:solidFill>
                <a:latin typeface="Roboto"/>
                <a:ea typeface="Roboto"/>
                <a:cs typeface="Roboto"/>
                <a:sym typeface="Roboto"/>
              </a:rPr>
              <a:t>What is the typical user journey?</a:t>
            </a:r>
            <a:endParaRPr sz="2400" b="1" dirty="0">
              <a:solidFill>
                <a:srgbClr val="295269"/>
              </a:solidFill>
              <a:latin typeface="Roboto"/>
              <a:ea typeface="Roboto"/>
              <a:cs typeface="Roboto"/>
              <a:sym typeface="Roboto"/>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000" dirty="0">
                <a:latin typeface="Roboto"/>
                <a:ea typeface="Roboto"/>
                <a:cs typeface="Roboto"/>
                <a:sym typeface="Roboto"/>
              </a:rPr>
              <a:t>Analyzing the first and last touch campaign data,  we find that the typical user journey begins with a user being driven to the </a:t>
            </a:r>
            <a:r>
              <a:rPr lang="en-US" sz="1000" dirty="0" err="1">
                <a:latin typeface="Roboto"/>
                <a:ea typeface="Roboto"/>
                <a:cs typeface="Roboto"/>
                <a:sym typeface="Roboto"/>
              </a:rPr>
              <a:t>CoolTShirts</a:t>
            </a:r>
            <a:r>
              <a:rPr lang="en-US" sz="1000" dirty="0">
                <a:latin typeface="Roboto"/>
                <a:ea typeface="Roboto"/>
                <a:cs typeface="Roboto"/>
                <a:sym typeface="Roboto"/>
              </a:rPr>
              <a:t>’ website from a content site suggesting content marketing is a strong awareness driver for the brand.  Users are then prompted for an email newsletter signup.  A small number of users convert immediately, but typically users will need an additional touchpoint before converting.  Users typically come back to the website to complete a purchase after receiving an email newsletter or being retargeted via an email or </a:t>
            </a:r>
            <a:r>
              <a:rPr lang="en-US" sz="1000" dirty="0" err="1">
                <a:latin typeface="Roboto"/>
                <a:ea typeface="Roboto"/>
                <a:cs typeface="Roboto"/>
                <a:sym typeface="Roboto"/>
              </a:rPr>
              <a:t>facebook</a:t>
            </a:r>
            <a:r>
              <a:rPr lang="en-US" sz="1000" dirty="0">
                <a:latin typeface="Roboto"/>
                <a:ea typeface="Roboto"/>
                <a:cs typeface="Roboto"/>
                <a:sym typeface="Roboto"/>
              </a:rPr>
              <a:t> ad.</a:t>
            </a:r>
            <a:endParaRPr sz="10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1788806550"/>
              </p:ext>
            </p:extLst>
          </p:nvPr>
        </p:nvGraphicFramePr>
        <p:xfrm>
          <a:off x="5252255" y="3105423"/>
          <a:ext cx="3824782" cy="1950845"/>
        </p:xfrm>
        <a:graphic>
          <a:graphicData uri="http://schemas.openxmlformats.org/drawingml/2006/table">
            <a:tbl>
              <a:tblPr>
                <a:noFill/>
                <a:tableStyleId>{8628B589-4659-4227-9C68-565DD4A46BFE}</a:tableStyleId>
              </a:tblPr>
              <a:tblGrid>
                <a:gridCol w="1139118">
                  <a:extLst>
                    <a:ext uri="{9D8B030D-6E8A-4147-A177-3AD203B41FA5}">
                      <a16:colId xmlns:a16="http://schemas.microsoft.com/office/drawing/2014/main" val="20000"/>
                    </a:ext>
                  </a:extLst>
                </a:gridCol>
                <a:gridCol w="1447617">
                  <a:extLst>
                    <a:ext uri="{9D8B030D-6E8A-4147-A177-3AD203B41FA5}">
                      <a16:colId xmlns:a16="http://schemas.microsoft.com/office/drawing/2014/main" val="20001"/>
                    </a:ext>
                  </a:extLst>
                </a:gridCol>
                <a:gridCol w="1238047">
                  <a:extLst>
                    <a:ext uri="{9D8B030D-6E8A-4147-A177-3AD203B41FA5}">
                      <a16:colId xmlns:a16="http://schemas.microsoft.com/office/drawing/2014/main" val="20002"/>
                    </a:ext>
                  </a:extLst>
                </a:gridCol>
              </a:tblGrid>
              <a:tr h="230361">
                <a:tc>
                  <a:txBody>
                    <a:bodyPr/>
                    <a:lstStyle/>
                    <a:p>
                      <a:pPr algn="ctr"/>
                      <a:r>
                        <a:rPr lang="en-US" sz="700" b="1" dirty="0" err="1">
                          <a:solidFill>
                            <a:schemeClr val="bg1"/>
                          </a:solidFill>
                          <a:effectLst/>
                        </a:rPr>
                        <a:t>utm_source</a:t>
                      </a:r>
                      <a:endParaRPr lang="en-US" sz="700" b="1" dirty="0">
                        <a:solidFill>
                          <a:schemeClr val="bg1"/>
                        </a:solidFill>
                        <a:effectLst/>
                      </a:endParaRPr>
                    </a:p>
                  </a:txBody>
                  <a:tcPr anchor="ctr">
                    <a:solidFill>
                      <a:srgbClr val="204056">
                        <a:alpha val="82490"/>
                      </a:srgbClr>
                    </a:solidFill>
                  </a:tcPr>
                </a:tc>
                <a:tc>
                  <a:txBody>
                    <a:bodyPr/>
                    <a:lstStyle/>
                    <a:p>
                      <a:pPr algn="ctr"/>
                      <a:r>
                        <a:rPr lang="en-US" sz="700" b="1" dirty="0" err="1">
                          <a:solidFill>
                            <a:schemeClr val="bg1"/>
                          </a:solidFill>
                          <a:effectLst/>
                        </a:rPr>
                        <a:t>utm_campaign</a:t>
                      </a:r>
                      <a:endParaRPr lang="en-US" sz="700" b="1" dirty="0">
                        <a:solidFill>
                          <a:schemeClr val="bg1"/>
                        </a:solidFill>
                        <a:effectLst/>
                      </a:endParaRPr>
                    </a:p>
                  </a:txBody>
                  <a:tcPr anchor="ctr">
                    <a:solidFill>
                      <a:srgbClr val="204056">
                        <a:alpha val="82490"/>
                      </a:srgbClr>
                    </a:solidFill>
                  </a:tcPr>
                </a:tc>
                <a:tc>
                  <a:txBody>
                    <a:bodyPr/>
                    <a:lstStyle/>
                    <a:p>
                      <a:pPr algn="ctr"/>
                      <a:r>
                        <a:rPr lang="en-US" sz="700" b="1" dirty="0">
                          <a:solidFill>
                            <a:schemeClr val="bg1"/>
                          </a:solidFill>
                          <a:effectLst/>
                        </a:rPr>
                        <a:t>#_</a:t>
                      </a:r>
                      <a:r>
                        <a:rPr lang="en-US" sz="700" b="1" dirty="0" err="1">
                          <a:solidFill>
                            <a:schemeClr val="bg1"/>
                          </a:solidFill>
                          <a:effectLst/>
                        </a:rPr>
                        <a:t>of_last_touches</a:t>
                      </a:r>
                      <a:endParaRPr lang="en-US" sz="700" b="1" dirty="0">
                        <a:solidFill>
                          <a:schemeClr val="bg1"/>
                        </a:solidFill>
                        <a:effectLst/>
                      </a:endParaRPr>
                    </a:p>
                  </a:txBody>
                  <a:tcPr anchor="ctr">
                    <a:solidFill>
                      <a:srgbClr val="204056">
                        <a:alpha val="82490"/>
                      </a:srgbClr>
                    </a:solidFill>
                  </a:tcPr>
                </a:tc>
                <a:extLst>
                  <a:ext uri="{0D108BD9-81ED-4DB2-BD59-A6C34878D82A}">
                    <a16:rowId xmlns:a16="http://schemas.microsoft.com/office/drawing/2014/main" val="10000"/>
                  </a:ext>
                </a:extLst>
              </a:tr>
              <a:tr h="190152">
                <a:tc>
                  <a:txBody>
                    <a:bodyPr/>
                    <a:lstStyle/>
                    <a:p>
                      <a:pPr algn="ctr"/>
                      <a:r>
                        <a:rPr lang="en-US" sz="700" dirty="0">
                          <a:solidFill>
                            <a:srgbClr val="525252"/>
                          </a:solidFill>
                          <a:effectLst/>
                        </a:rPr>
                        <a:t>email</a:t>
                      </a:r>
                    </a:p>
                  </a:txBody>
                  <a:tcPr anchor="ctr"/>
                </a:tc>
                <a:tc>
                  <a:txBody>
                    <a:bodyPr/>
                    <a:lstStyle/>
                    <a:p>
                      <a:pPr algn="ctr"/>
                      <a:r>
                        <a:rPr lang="en-US" sz="700">
                          <a:solidFill>
                            <a:srgbClr val="525252"/>
                          </a:solidFill>
                          <a:effectLst/>
                        </a:rPr>
                        <a:t>weekly-newsletter</a:t>
                      </a:r>
                    </a:p>
                  </a:txBody>
                  <a:tcPr anchor="ctr"/>
                </a:tc>
                <a:tc>
                  <a:txBody>
                    <a:bodyPr/>
                    <a:lstStyle/>
                    <a:p>
                      <a:pPr algn="ctr"/>
                      <a:r>
                        <a:rPr lang="en-US" sz="700" dirty="0">
                          <a:solidFill>
                            <a:srgbClr val="525252"/>
                          </a:solidFill>
                          <a:effectLst/>
                        </a:rPr>
                        <a:t>115</a:t>
                      </a:r>
                    </a:p>
                  </a:txBody>
                  <a:tcPr anchor="ctr"/>
                </a:tc>
                <a:extLst>
                  <a:ext uri="{0D108BD9-81ED-4DB2-BD59-A6C34878D82A}">
                    <a16:rowId xmlns:a16="http://schemas.microsoft.com/office/drawing/2014/main" val="10001"/>
                  </a:ext>
                </a:extLst>
              </a:tr>
              <a:tr h="190152">
                <a:tc>
                  <a:txBody>
                    <a:bodyPr/>
                    <a:lstStyle/>
                    <a:p>
                      <a:pPr algn="ctr"/>
                      <a:r>
                        <a:rPr lang="en-US" sz="700">
                          <a:solidFill>
                            <a:srgbClr val="525252"/>
                          </a:solidFill>
                          <a:effectLst/>
                        </a:rPr>
                        <a:t>facebook</a:t>
                      </a:r>
                    </a:p>
                  </a:txBody>
                  <a:tcPr anchor="ctr"/>
                </a:tc>
                <a:tc>
                  <a:txBody>
                    <a:bodyPr/>
                    <a:lstStyle/>
                    <a:p>
                      <a:pPr algn="ctr"/>
                      <a:r>
                        <a:rPr lang="en-US" sz="700" dirty="0" err="1">
                          <a:solidFill>
                            <a:srgbClr val="525252"/>
                          </a:solidFill>
                          <a:effectLst/>
                        </a:rPr>
                        <a:t>retargetting</a:t>
                      </a:r>
                      <a:r>
                        <a:rPr lang="en-US" sz="700" dirty="0">
                          <a:solidFill>
                            <a:srgbClr val="525252"/>
                          </a:solidFill>
                          <a:effectLst/>
                        </a:rPr>
                        <a:t>-ad</a:t>
                      </a:r>
                    </a:p>
                  </a:txBody>
                  <a:tcPr anchor="ctr"/>
                </a:tc>
                <a:tc>
                  <a:txBody>
                    <a:bodyPr/>
                    <a:lstStyle/>
                    <a:p>
                      <a:pPr algn="ctr"/>
                      <a:r>
                        <a:rPr lang="en-US" sz="700">
                          <a:solidFill>
                            <a:srgbClr val="525252"/>
                          </a:solidFill>
                          <a:effectLst/>
                        </a:rPr>
                        <a:t>113</a:t>
                      </a:r>
                    </a:p>
                  </a:txBody>
                  <a:tcPr anchor="ctr"/>
                </a:tc>
                <a:extLst>
                  <a:ext uri="{0D108BD9-81ED-4DB2-BD59-A6C34878D82A}">
                    <a16:rowId xmlns:a16="http://schemas.microsoft.com/office/drawing/2014/main" val="3339799127"/>
                  </a:ext>
                </a:extLst>
              </a:tr>
              <a:tr h="190152">
                <a:tc>
                  <a:txBody>
                    <a:bodyPr/>
                    <a:lstStyle/>
                    <a:p>
                      <a:pPr algn="ctr"/>
                      <a:r>
                        <a:rPr lang="en-US" sz="700" dirty="0">
                          <a:solidFill>
                            <a:srgbClr val="525252"/>
                          </a:solidFill>
                          <a:effectLst/>
                        </a:rPr>
                        <a:t>email</a:t>
                      </a:r>
                    </a:p>
                  </a:txBody>
                  <a:tcPr anchor="ctr"/>
                </a:tc>
                <a:tc>
                  <a:txBody>
                    <a:bodyPr/>
                    <a:lstStyle/>
                    <a:p>
                      <a:pPr algn="ctr"/>
                      <a:r>
                        <a:rPr lang="en-US" sz="700" dirty="0" err="1">
                          <a:solidFill>
                            <a:srgbClr val="525252"/>
                          </a:solidFill>
                          <a:effectLst/>
                        </a:rPr>
                        <a:t>retargetting</a:t>
                      </a:r>
                      <a:r>
                        <a:rPr lang="en-US" sz="700" dirty="0">
                          <a:solidFill>
                            <a:srgbClr val="525252"/>
                          </a:solidFill>
                          <a:effectLst/>
                        </a:rPr>
                        <a:t>-campaign</a:t>
                      </a:r>
                    </a:p>
                  </a:txBody>
                  <a:tcPr anchor="ctr"/>
                </a:tc>
                <a:tc>
                  <a:txBody>
                    <a:bodyPr/>
                    <a:lstStyle/>
                    <a:p>
                      <a:pPr algn="ctr"/>
                      <a:r>
                        <a:rPr lang="en-US" sz="700" dirty="0">
                          <a:solidFill>
                            <a:srgbClr val="525252"/>
                          </a:solidFill>
                          <a:effectLst/>
                        </a:rPr>
                        <a:t>54</a:t>
                      </a:r>
                    </a:p>
                  </a:txBody>
                  <a:tcPr anchor="ctr"/>
                </a:tc>
                <a:extLst>
                  <a:ext uri="{0D108BD9-81ED-4DB2-BD59-A6C34878D82A}">
                    <a16:rowId xmlns:a16="http://schemas.microsoft.com/office/drawing/2014/main" val="1860536465"/>
                  </a:ext>
                </a:extLst>
              </a:tr>
              <a:tr h="190152">
                <a:tc>
                  <a:txBody>
                    <a:bodyPr/>
                    <a:lstStyle/>
                    <a:p>
                      <a:pPr algn="ctr"/>
                      <a:r>
                        <a:rPr lang="en-US" sz="700">
                          <a:solidFill>
                            <a:srgbClr val="525252"/>
                          </a:solidFill>
                          <a:effectLst/>
                        </a:rPr>
                        <a:t>google</a:t>
                      </a:r>
                    </a:p>
                  </a:txBody>
                  <a:tcPr anchor="ctr"/>
                </a:tc>
                <a:tc>
                  <a:txBody>
                    <a:bodyPr/>
                    <a:lstStyle/>
                    <a:p>
                      <a:pPr algn="ctr"/>
                      <a:r>
                        <a:rPr lang="en-US" sz="700">
                          <a:solidFill>
                            <a:srgbClr val="525252"/>
                          </a:solidFill>
                          <a:effectLst/>
                        </a:rPr>
                        <a:t>paid-search</a:t>
                      </a:r>
                    </a:p>
                  </a:txBody>
                  <a:tcPr anchor="ctr"/>
                </a:tc>
                <a:tc>
                  <a:txBody>
                    <a:bodyPr/>
                    <a:lstStyle/>
                    <a:p>
                      <a:pPr algn="ctr"/>
                      <a:r>
                        <a:rPr lang="en-US" sz="700">
                          <a:solidFill>
                            <a:srgbClr val="525252"/>
                          </a:solidFill>
                          <a:effectLst/>
                        </a:rPr>
                        <a:t>52</a:t>
                      </a:r>
                    </a:p>
                  </a:txBody>
                  <a:tcPr anchor="ctr"/>
                </a:tc>
                <a:extLst>
                  <a:ext uri="{0D108BD9-81ED-4DB2-BD59-A6C34878D82A}">
                    <a16:rowId xmlns:a16="http://schemas.microsoft.com/office/drawing/2014/main" val="1802247152"/>
                  </a:ext>
                </a:extLst>
              </a:tr>
              <a:tr h="190152">
                <a:tc>
                  <a:txBody>
                    <a:bodyPr/>
                    <a:lstStyle/>
                    <a:p>
                      <a:pPr algn="ctr"/>
                      <a:r>
                        <a:rPr lang="en-US" sz="700">
                          <a:solidFill>
                            <a:srgbClr val="525252"/>
                          </a:solidFill>
                          <a:effectLst/>
                        </a:rPr>
                        <a:t>buzzfeed</a:t>
                      </a:r>
                    </a:p>
                  </a:txBody>
                  <a:tcPr anchor="ctr"/>
                </a:tc>
                <a:tc>
                  <a:txBody>
                    <a:bodyPr/>
                    <a:lstStyle/>
                    <a:p>
                      <a:pPr algn="ctr"/>
                      <a:r>
                        <a:rPr lang="en-US" sz="700">
                          <a:solidFill>
                            <a:srgbClr val="525252"/>
                          </a:solidFill>
                          <a:effectLst/>
                        </a:rPr>
                        <a:t>ten-crazy-cool-tshirts-facts</a:t>
                      </a:r>
                    </a:p>
                  </a:txBody>
                  <a:tcPr anchor="ctr"/>
                </a:tc>
                <a:tc>
                  <a:txBody>
                    <a:bodyPr/>
                    <a:lstStyle/>
                    <a:p>
                      <a:pPr algn="ctr"/>
                      <a:r>
                        <a:rPr lang="en-US" sz="700">
                          <a:solidFill>
                            <a:srgbClr val="525252"/>
                          </a:solidFill>
                          <a:effectLst/>
                        </a:rPr>
                        <a:t>9</a:t>
                      </a:r>
                    </a:p>
                  </a:txBody>
                  <a:tcPr anchor="ctr"/>
                </a:tc>
                <a:extLst>
                  <a:ext uri="{0D108BD9-81ED-4DB2-BD59-A6C34878D82A}">
                    <a16:rowId xmlns:a16="http://schemas.microsoft.com/office/drawing/2014/main" val="4019005116"/>
                  </a:ext>
                </a:extLst>
              </a:tr>
              <a:tr h="226964">
                <a:tc>
                  <a:txBody>
                    <a:bodyPr/>
                    <a:lstStyle/>
                    <a:p>
                      <a:pPr algn="ctr"/>
                      <a:r>
                        <a:rPr lang="en-US" sz="700">
                          <a:solidFill>
                            <a:srgbClr val="525252"/>
                          </a:solidFill>
                          <a:effectLst/>
                        </a:rPr>
                        <a:t>nytimes</a:t>
                      </a:r>
                    </a:p>
                  </a:txBody>
                  <a:tcPr anchor="ctr"/>
                </a:tc>
                <a:tc>
                  <a:txBody>
                    <a:bodyPr/>
                    <a:lstStyle/>
                    <a:p>
                      <a:pPr algn="ctr"/>
                      <a:r>
                        <a:rPr lang="en-US" sz="700" dirty="0">
                          <a:solidFill>
                            <a:srgbClr val="525252"/>
                          </a:solidFill>
                          <a:effectLst/>
                        </a:rPr>
                        <a:t>getting-to-know-cool-</a:t>
                      </a:r>
                      <a:r>
                        <a:rPr lang="en-US" sz="700" dirty="0" err="1">
                          <a:solidFill>
                            <a:srgbClr val="525252"/>
                          </a:solidFill>
                          <a:effectLst/>
                        </a:rPr>
                        <a:t>tshirts</a:t>
                      </a:r>
                      <a:endParaRPr lang="en-US" sz="700" dirty="0">
                        <a:solidFill>
                          <a:srgbClr val="525252"/>
                        </a:solidFill>
                        <a:effectLst/>
                      </a:endParaRPr>
                    </a:p>
                  </a:txBody>
                  <a:tcPr anchor="ctr"/>
                </a:tc>
                <a:tc>
                  <a:txBody>
                    <a:bodyPr/>
                    <a:lstStyle/>
                    <a:p>
                      <a:pPr algn="ctr"/>
                      <a:r>
                        <a:rPr lang="en-US" sz="700">
                          <a:solidFill>
                            <a:srgbClr val="525252"/>
                          </a:solidFill>
                          <a:effectLst/>
                        </a:rPr>
                        <a:t>9</a:t>
                      </a:r>
                    </a:p>
                  </a:txBody>
                  <a:tcPr anchor="ctr"/>
                </a:tc>
                <a:extLst>
                  <a:ext uri="{0D108BD9-81ED-4DB2-BD59-A6C34878D82A}">
                    <a16:rowId xmlns:a16="http://schemas.microsoft.com/office/drawing/2014/main" val="10002"/>
                  </a:ext>
                </a:extLst>
              </a:tr>
              <a:tr h="292542">
                <a:tc>
                  <a:txBody>
                    <a:bodyPr/>
                    <a:lstStyle/>
                    <a:p>
                      <a:pPr algn="ctr"/>
                      <a:r>
                        <a:rPr lang="en-US" sz="700">
                          <a:solidFill>
                            <a:srgbClr val="525252"/>
                          </a:solidFill>
                          <a:effectLst/>
                        </a:rPr>
                        <a:t>medium</a:t>
                      </a:r>
                    </a:p>
                  </a:txBody>
                  <a:tcPr anchor="ctr"/>
                </a:tc>
                <a:tc>
                  <a:txBody>
                    <a:bodyPr/>
                    <a:lstStyle/>
                    <a:p>
                      <a:pPr algn="ctr"/>
                      <a:r>
                        <a:rPr lang="en-US" sz="700">
                          <a:solidFill>
                            <a:srgbClr val="525252"/>
                          </a:solidFill>
                          <a:effectLst/>
                        </a:rPr>
                        <a:t>interview-with-cool-tshirts-founder</a:t>
                      </a:r>
                    </a:p>
                  </a:txBody>
                  <a:tcPr anchor="ctr"/>
                </a:tc>
                <a:tc>
                  <a:txBody>
                    <a:bodyPr/>
                    <a:lstStyle/>
                    <a:p>
                      <a:pPr algn="ctr"/>
                      <a:r>
                        <a:rPr lang="en-US" sz="700" dirty="0">
                          <a:solidFill>
                            <a:srgbClr val="525252"/>
                          </a:solidFill>
                          <a:effectLst/>
                        </a:rPr>
                        <a:t>7</a:t>
                      </a:r>
                    </a:p>
                  </a:txBody>
                  <a:tcPr anchor="ctr"/>
                </a:tc>
                <a:extLst>
                  <a:ext uri="{0D108BD9-81ED-4DB2-BD59-A6C34878D82A}">
                    <a16:rowId xmlns:a16="http://schemas.microsoft.com/office/drawing/2014/main" val="10003"/>
                  </a:ext>
                </a:extLst>
              </a:tr>
              <a:tr h="190152">
                <a:tc>
                  <a:txBody>
                    <a:bodyPr/>
                    <a:lstStyle/>
                    <a:p>
                      <a:pPr algn="ctr"/>
                      <a:r>
                        <a:rPr lang="en-US" sz="700">
                          <a:solidFill>
                            <a:srgbClr val="525252"/>
                          </a:solidFill>
                          <a:effectLst/>
                        </a:rPr>
                        <a:t>google</a:t>
                      </a:r>
                    </a:p>
                  </a:txBody>
                  <a:tcPr anchor="ctr"/>
                </a:tc>
                <a:tc>
                  <a:txBody>
                    <a:bodyPr/>
                    <a:lstStyle/>
                    <a:p>
                      <a:pPr algn="ctr"/>
                      <a:r>
                        <a:rPr lang="en-US" sz="700" dirty="0">
                          <a:solidFill>
                            <a:srgbClr val="525252"/>
                          </a:solidFill>
                          <a:effectLst/>
                        </a:rPr>
                        <a:t>cool-</a:t>
                      </a:r>
                      <a:r>
                        <a:rPr lang="en-US" sz="700" dirty="0" err="1">
                          <a:solidFill>
                            <a:srgbClr val="525252"/>
                          </a:solidFill>
                          <a:effectLst/>
                        </a:rPr>
                        <a:t>tshirts</a:t>
                      </a:r>
                      <a:r>
                        <a:rPr lang="en-US" sz="700" dirty="0">
                          <a:solidFill>
                            <a:srgbClr val="525252"/>
                          </a:solidFill>
                          <a:effectLst/>
                        </a:rPr>
                        <a:t>-search</a:t>
                      </a:r>
                    </a:p>
                  </a:txBody>
                  <a:tcPr anchor="ctr"/>
                </a:tc>
                <a:tc>
                  <a:txBody>
                    <a:bodyPr/>
                    <a:lstStyle/>
                    <a:p>
                      <a:pPr algn="ctr"/>
                      <a:r>
                        <a:rPr lang="en-US" sz="700" dirty="0">
                          <a:solidFill>
                            <a:srgbClr val="525252"/>
                          </a:solidFill>
                          <a:effectLst/>
                        </a:rPr>
                        <a:t>2</a:t>
                      </a:r>
                    </a:p>
                  </a:txBody>
                  <a:tcPr anchor="ctr"/>
                </a:tc>
                <a:extLst>
                  <a:ext uri="{0D108BD9-81ED-4DB2-BD59-A6C34878D82A}">
                    <a16:rowId xmlns:a16="http://schemas.microsoft.com/office/drawing/2014/main" val="10004"/>
                  </a:ext>
                </a:extLst>
              </a:tr>
            </a:tbl>
          </a:graphicData>
        </a:graphic>
      </p:graphicFrame>
      <p:graphicFrame>
        <p:nvGraphicFramePr>
          <p:cNvPr id="6" name="Shape 325">
            <a:extLst>
              <a:ext uri="{FF2B5EF4-FFF2-40B4-BE49-F238E27FC236}">
                <a16:creationId xmlns:a16="http://schemas.microsoft.com/office/drawing/2014/main" id="{5CD067BA-A0CB-47EB-A4C0-C928797C0A95}"/>
              </a:ext>
            </a:extLst>
          </p:cNvPr>
          <p:cNvGraphicFramePr/>
          <p:nvPr>
            <p:extLst>
              <p:ext uri="{D42A27DB-BD31-4B8C-83A1-F6EECF244321}">
                <p14:modId xmlns:p14="http://schemas.microsoft.com/office/powerpoint/2010/main" val="2116257043"/>
              </p:ext>
            </p:extLst>
          </p:nvPr>
        </p:nvGraphicFramePr>
        <p:xfrm>
          <a:off x="5252255" y="1201324"/>
          <a:ext cx="3824782" cy="1833001"/>
        </p:xfrm>
        <a:graphic>
          <a:graphicData uri="http://schemas.openxmlformats.org/drawingml/2006/table">
            <a:tbl>
              <a:tblPr>
                <a:noFill/>
                <a:tableStyleId>{8628B589-4659-4227-9C68-565DD4A46BFE}</a:tableStyleId>
              </a:tblPr>
              <a:tblGrid>
                <a:gridCol w="1134405">
                  <a:extLst>
                    <a:ext uri="{9D8B030D-6E8A-4147-A177-3AD203B41FA5}">
                      <a16:colId xmlns:a16="http://schemas.microsoft.com/office/drawing/2014/main" val="20000"/>
                    </a:ext>
                  </a:extLst>
                </a:gridCol>
                <a:gridCol w="1452330">
                  <a:extLst>
                    <a:ext uri="{9D8B030D-6E8A-4147-A177-3AD203B41FA5}">
                      <a16:colId xmlns:a16="http://schemas.microsoft.com/office/drawing/2014/main" val="20001"/>
                    </a:ext>
                  </a:extLst>
                </a:gridCol>
                <a:gridCol w="1238047">
                  <a:extLst>
                    <a:ext uri="{9D8B030D-6E8A-4147-A177-3AD203B41FA5}">
                      <a16:colId xmlns:a16="http://schemas.microsoft.com/office/drawing/2014/main" val="20002"/>
                    </a:ext>
                  </a:extLst>
                </a:gridCol>
              </a:tblGrid>
              <a:tr h="361374">
                <a:tc>
                  <a:txBody>
                    <a:bodyPr/>
                    <a:lstStyle/>
                    <a:p>
                      <a:pPr marL="0" lvl="0" indent="0" algn="ctr" rtl="0">
                        <a:spcBef>
                          <a:spcPts val="0"/>
                        </a:spcBef>
                        <a:spcAft>
                          <a:spcPts val="0"/>
                        </a:spcAft>
                        <a:buNone/>
                      </a:pPr>
                      <a:r>
                        <a:rPr lang="en-US" sz="700" b="1" dirty="0" err="1">
                          <a:solidFill>
                            <a:srgbClr val="FFFFFF"/>
                          </a:solidFill>
                        </a:rPr>
                        <a:t>utm_source</a:t>
                      </a:r>
                      <a:endParaRPr sz="7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US" sz="700" b="1" dirty="0" err="1">
                          <a:solidFill>
                            <a:srgbClr val="FFFFFF"/>
                          </a:solidFill>
                        </a:rPr>
                        <a:t>utm_campaign</a:t>
                      </a:r>
                      <a:endParaRPr sz="7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 sz="700" b="1" dirty="0">
                          <a:solidFill>
                            <a:srgbClr val="FFFFFF"/>
                          </a:solidFill>
                        </a:rPr>
                        <a:t>#_</a:t>
                      </a:r>
                      <a:r>
                        <a:rPr lang="en-US" sz="700" b="1" dirty="0" err="1">
                          <a:solidFill>
                            <a:srgbClr val="FFFFFF"/>
                          </a:solidFill>
                        </a:rPr>
                        <a:t>of_first_touches</a:t>
                      </a:r>
                      <a:endParaRPr sz="7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94827">
                <a:tc>
                  <a:txBody>
                    <a:bodyPr/>
                    <a:lstStyle/>
                    <a:p>
                      <a:pPr algn="ctr"/>
                      <a:r>
                        <a:rPr lang="en-US" sz="700" dirty="0">
                          <a:solidFill>
                            <a:srgbClr val="525252"/>
                          </a:solidFill>
                          <a:effectLst/>
                        </a:rPr>
                        <a:t>medium</a:t>
                      </a:r>
                    </a:p>
                  </a:txBody>
                  <a:tcPr anchor="ctr"/>
                </a:tc>
                <a:tc>
                  <a:txBody>
                    <a:bodyPr/>
                    <a:lstStyle/>
                    <a:p>
                      <a:pPr algn="ctr"/>
                      <a:r>
                        <a:rPr lang="en-US" sz="700" dirty="0">
                          <a:solidFill>
                            <a:srgbClr val="525252"/>
                          </a:solidFill>
                          <a:effectLst/>
                        </a:rPr>
                        <a:t>interview-with-cool-</a:t>
                      </a:r>
                      <a:r>
                        <a:rPr lang="en-US" sz="700" dirty="0" err="1">
                          <a:solidFill>
                            <a:srgbClr val="525252"/>
                          </a:solidFill>
                          <a:effectLst/>
                        </a:rPr>
                        <a:t>tshirts</a:t>
                      </a:r>
                      <a:r>
                        <a:rPr lang="en-US" sz="700" dirty="0">
                          <a:solidFill>
                            <a:srgbClr val="525252"/>
                          </a:solidFill>
                          <a:effectLst/>
                        </a:rPr>
                        <a:t>-founder</a:t>
                      </a:r>
                    </a:p>
                  </a:txBody>
                  <a:tcPr anchor="ctr"/>
                </a:tc>
                <a:tc>
                  <a:txBody>
                    <a:bodyPr/>
                    <a:lstStyle/>
                    <a:p>
                      <a:pPr algn="ctr"/>
                      <a:r>
                        <a:rPr lang="en-US" sz="700">
                          <a:solidFill>
                            <a:srgbClr val="525252"/>
                          </a:solidFill>
                          <a:effectLst/>
                        </a:rPr>
                        <a:t>622</a:t>
                      </a:r>
                    </a:p>
                  </a:txBody>
                  <a:tcPr anchor="ctr"/>
                </a:tc>
                <a:extLst>
                  <a:ext uri="{0D108BD9-81ED-4DB2-BD59-A6C34878D82A}">
                    <a16:rowId xmlns:a16="http://schemas.microsoft.com/office/drawing/2014/main" val="10001"/>
                  </a:ext>
                </a:extLst>
              </a:tr>
              <a:tr h="394827">
                <a:tc>
                  <a:txBody>
                    <a:bodyPr/>
                    <a:lstStyle/>
                    <a:p>
                      <a:pPr algn="ctr"/>
                      <a:r>
                        <a:rPr lang="en-US" sz="700">
                          <a:solidFill>
                            <a:srgbClr val="525252"/>
                          </a:solidFill>
                          <a:effectLst/>
                        </a:rPr>
                        <a:t>nytimes</a:t>
                      </a:r>
                    </a:p>
                  </a:txBody>
                  <a:tcPr anchor="ctr"/>
                </a:tc>
                <a:tc>
                  <a:txBody>
                    <a:bodyPr/>
                    <a:lstStyle/>
                    <a:p>
                      <a:pPr algn="ctr"/>
                      <a:r>
                        <a:rPr lang="en-US" sz="700" dirty="0">
                          <a:solidFill>
                            <a:srgbClr val="525252"/>
                          </a:solidFill>
                          <a:effectLst/>
                        </a:rPr>
                        <a:t>getting-to-know-cool-</a:t>
                      </a:r>
                      <a:r>
                        <a:rPr lang="en-US" sz="700" dirty="0" err="1">
                          <a:solidFill>
                            <a:srgbClr val="525252"/>
                          </a:solidFill>
                          <a:effectLst/>
                        </a:rPr>
                        <a:t>tshirts</a:t>
                      </a:r>
                      <a:endParaRPr lang="en-US" sz="700" dirty="0">
                        <a:solidFill>
                          <a:srgbClr val="525252"/>
                        </a:solidFill>
                        <a:effectLst/>
                      </a:endParaRPr>
                    </a:p>
                  </a:txBody>
                  <a:tcPr anchor="ctr"/>
                </a:tc>
                <a:tc>
                  <a:txBody>
                    <a:bodyPr/>
                    <a:lstStyle/>
                    <a:p>
                      <a:pPr algn="ctr"/>
                      <a:r>
                        <a:rPr lang="en-US" sz="700" dirty="0">
                          <a:solidFill>
                            <a:srgbClr val="525252"/>
                          </a:solidFill>
                          <a:effectLst/>
                        </a:rPr>
                        <a:t>612</a:t>
                      </a:r>
                    </a:p>
                  </a:txBody>
                  <a:tcPr anchor="ctr"/>
                </a:tc>
                <a:extLst>
                  <a:ext uri="{0D108BD9-81ED-4DB2-BD59-A6C34878D82A}">
                    <a16:rowId xmlns:a16="http://schemas.microsoft.com/office/drawing/2014/main" val="10002"/>
                  </a:ext>
                </a:extLst>
              </a:tr>
              <a:tr h="394827">
                <a:tc>
                  <a:txBody>
                    <a:bodyPr/>
                    <a:lstStyle/>
                    <a:p>
                      <a:pPr algn="ctr"/>
                      <a:r>
                        <a:rPr lang="en-US" sz="700">
                          <a:solidFill>
                            <a:srgbClr val="525252"/>
                          </a:solidFill>
                          <a:effectLst/>
                        </a:rPr>
                        <a:t>buzzfeed</a:t>
                      </a:r>
                    </a:p>
                  </a:txBody>
                  <a:tcPr anchor="ctr"/>
                </a:tc>
                <a:tc>
                  <a:txBody>
                    <a:bodyPr/>
                    <a:lstStyle/>
                    <a:p>
                      <a:pPr algn="ctr"/>
                      <a:r>
                        <a:rPr lang="en-US" sz="700" dirty="0">
                          <a:solidFill>
                            <a:srgbClr val="525252"/>
                          </a:solidFill>
                          <a:effectLst/>
                        </a:rPr>
                        <a:t>ten-crazy-cool-</a:t>
                      </a:r>
                      <a:r>
                        <a:rPr lang="en-US" sz="700" dirty="0" err="1">
                          <a:solidFill>
                            <a:srgbClr val="525252"/>
                          </a:solidFill>
                          <a:effectLst/>
                        </a:rPr>
                        <a:t>tshirts</a:t>
                      </a:r>
                      <a:r>
                        <a:rPr lang="en-US" sz="700" dirty="0">
                          <a:solidFill>
                            <a:srgbClr val="525252"/>
                          </a:solidFill>
                          <a:effectLst/>
                        </a:rPr>
                        <a:t>-facts</a:t>
                      </a:r>
                    </a:p>
                  </a:txBody>
                  <a:tcPr anchor="ctr"/>
                </a:tc>
                <a:tc>
                  <a:txBody>
                    <a:bodyPr/>
                    <a:lstStyle/>
                    <a:p>
                      <a:pPr algn="ctr"/>
                      <a:r>
                        <a:rPr lang="en-US" sz="700" dirty="0">
                          <a:solidFill>
                            <a:srgbClr val="525252"/>
                          </a:solidFill>
                          <a:effectLst/>
                        </a:rPr>
                        <a:t>576</a:t>
                      </a:r>
                    </a:p>
                  </a:txBody>
                  <a:tcPr anchor="ctr"/>
                </a:tc>
                <a:extLst>
                  <a:ext uri="{0D108BD9-81ED-4DB2-BD59-A6C34878D82A}">
                    <a16:rowId xmlns:a16="http://schemas.microsoft.com/office/drawing/2014/main" val="10003"/>
                  </a:ext>
                </a:extLst>
              </a:tr>
              <a:tr h="287146">
                <a:tc>
                  <a:txBody>
                    <a:bodyPr/>
                    <a:lstStyle/>
                    <a:p>
                      <a:pPr algn="ctr"/>
                      <a:r>
                        <a:rPr lang="en-US" sz="700">
                          <a:solidFill>
                            <a:srgbClr val="525252"/>
                          </a:solidFill>
                          <a:effectLst/>
                        </a:rPr>
                        <a:t>google</a:t>
                      </a:r>
                    </a:p>
                  </a:txBody>
                  <a:tcPr anchor="ctr"/>
                </a:tc>
                <a:tc>
                  <a:txBody>
                    <a:bodyPr/>
                    <a:lstStyle/>
                    <a:p>
                      <a:pPr algn="ctr"/>
                      <a:r>
                        <a:rPr lang="en-US" sz="700" dirty="0">
                          <a:solidFill>
                            <a:srgbClr val="525252"/>
                          </a:solidFill>
                          <a:effectLst/>
                        </a:rPr>
                        <a:t>cool-</a:t>
                      </a:r>
                      <a:r>
                        <a:rPr lang="en-US" sz="700" dirty="0" err="1">
                          <a:solidFill>
                            <a:srgbClr val="525252"/>
                          </a:solidFill>
                          <a:effectLst/>
                        </a:rPr>
                        <a:t>tshirts</a:t>
                      </a:r>
                      <a:r>
                        <a:rPr lang="en-US" sz="700" dirty="0">
                          <a:solidFill>
                            <a:srgbClr val="525252"/>
                          </a:solidFill>
                          <a:effectLst/>
                        </a:rPr>
                        <a:t>-search</a:t>
                      </a:r>
                    </a:p>
                  </a:txBody>
                  <a:tcPr anchor="ctr"/>
                </a:tc>
                <a:tc>
                  <a:txBody>
                    <a:bodyPr/>
                    <a:lstStyle/>
                    <a:p>
                      <a:pPr algn="ctr"/>
                      <a:r>
                        <a:rPr lang="en-US" sz="700" dirty="0">
                          <a:solidFill>
                            <a:srgbClr val="525252"/>
                          </a:solidFill>
                          <a:effectLst/>
                        </a:rPr>
                        <a:t>169</a:t>
                      </a:r>
                    </a:p>
                  </a:txBody>
                  <a:tcPr anchor="ctr"/>
                </a:tc>
                <a:extLst>
                  <a:ext uri="{0D108BD9-81ED-4DB2-BD59-A6C34878D82A}">
                    <a16:rowId xmlns:a16="http://schemas.microsoft.com/office/drawing/2014/main" val="10004"/>
                  </a:ext>
                </a:extLst>
              </a:tr>
            </a:tbl>
          </a:graphicData>
        </a:graphic>
      </p:graphicFrame>
      <p:sp>
        <p:nvSpPr>
          <p:cNvPr id="8" name="Shape 323">
            <a:extLst>
              <a:ext uri="{FF2B5EF4-FFF2-40B4-BE49-F238E27FC236}">
                <a16:creationId xmlns:a16="http://schemas.microsoft.com/office/drawing/2014/main" id="{E593D4DC-A2CF-4BE0-A83D-879F2150ABD2}"/>
              </a:ext>
            </a:extLst>
          </p:cNvPr>
          <p:cNvSpPr txBox="1"/>
          <p:nvPr/>
        </p:nvSpPr>
        <p:spPr>
          <a:xfrm>
            <a:off x="177974" y="3105424"/>
            <a:ext cx="2324841" cy="1946424"/>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500" dirty="0">
                <a:latin typeface="Courier New"/>
                <a:ea typeface="Courier New"/>
                <a:cs typeface="Courier New"/>
                <a:sym typeface="Courier New"/>
              </a:rPr>
              <a:t>WITH </a:t>
            </a:r>
            <a:r>
              <a:rPr lang="en-US" sz="500" dirty="0" err="1">
                <a:latin typeface="Courier New"/>
                <a:ea typeface="Courier New"/>
                <a:cs typeface="Courier New"/>
                <a:sym typeface="Courier New"/>
              </a:rPr>
              <a:t>first_touch</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MIN(timestamp) as </a:t>
            </a:r>
            <a:r>
              <a:rPr lang="en-US" sz="500" dirty="0" err="1">
                <a:latin typeface="Courier New"/>
                <a:ea typeface="Courier New"/>
                <a:cs typeface="Courier New"/>
                <a:sym typeface="Courier New"/>
              </a:rPr>
              <a:t>first_touch_at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page_visits</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GROUP BY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err="1">
                <a:latin typeface="Courier New"/>
                <a:ea typeface="Courier New"/>
                <a:cs typeface="Courier New"/>
                <a:sym typeface="Courier New"/>
              </a:rPr>
              <a:t>ft_attr</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ft.user_id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ft.first_touch_at</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pv.utm_campaign</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first_touch</a:t>
            </a:r>
            <a:r>
              <a:rPr lang="en-US" sz="500" dirty="0">
                <a:latin typeface="Courier New"/>
                <a:ea typeface="Courier New"/>
                <a:cs typeface="Courier New"/>
                <a:sym typeface="Courier New"/>
              </a:rPr>
              <a:t> AS ft</a:t>
            </a:r>
          </a:p>
          <a:p>
            <a:pPr lvl="0">
              <a:buClr>
                <a:schemeClr val="dk1"/>
              </a:buClr>
              <a:buSzPts val="1100"/>
            </a:pPr>
            <a:r>
              <a:rPr lang="en-US" sz="500" dirty="0">
                <a:latin typeface="Courier New"/>
                <a:ea typeface="Courier New"/>
                <a:cs typeface="Courier New"/>
                <a:sym typeface="Courier New"/>
              </a:rPr>
              <a:t>  JOIN </a:t>
            </a:r>
            <a:r>
              <a:rPr lang="en-US" sz="500" dirty="0" err="1">
                <a:latin typeface="Courier New"/>
                <a:ea typeface="Courier New"/>
                <a:cs typeface="Courier New"/>
                <a:sym typeface="Courier New"/>
              </a:rPr>
              <a:t>page_visits</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pv</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ON </a:t>
            </a:r>
            <a:r>
              <a:rPr lang="en-US" sz="500" dirty="0" err="1">
                <a:latin typeface="Courier New"/>
                <a:ea typeface="Courier New"/>
                <a:cs typeface="Courier New"/>
                <a:sym typeface="Courier New"/>
              </a:rPr>
              <a:t>ft.user_id</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pv.user_id</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AND </a:t>
            </a:r>
            <a:r>
              <a:rPr lang="en-US" sz="500" dirty="0" err="1">
                <a:latin typeface="Courier New"/>
                <a:ea typeface="Courier New"/>
                <a:cs typeface="Courier New"/>
                <a:sym typeface="Courier New"/>
              </a:rPr>
              <a:t>ft.first_touch_at</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pv.timestamp</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SELECT </a:t>
            </a:r>
            <a:r>
              <a:rPr lang="en-US" sz="500" dirty="0" err="1">
                <a:latin typeface="Courier New"/>
                <a:ea typeface="Courier New"/>
                <a:cs typeface="Courier New"/>
                <a:sym typeface="Courier New"/>
              </a:rPr>
              <a:t>ft_attr.utm_source</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ft_attr.utm_campaign</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utm_campaign</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COUNT(*) AS '#_</a:t>
            </a:r>
            <a:r>
              <a:rPr lang="en-US" sz="500" dirty="0" err="1">
                <a:latin typeface="Courier New"/>
                <a:ea typeface="Courier New"/>
                <a:cs typeface="Courier New"/>
                <a:sym typeface="Courier New"/>
              </a:rPr>
              <a:t>of_first_touches</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FROM </a:t>
            </a:r>
            <a:r>
              <a:rPr lang="en-US" sz="500" dirty="0" err="1">
                <a:latin typeface="Courier New"/>
                <a:ea typeface="Courier New"/>
                <a:cs typeface="Courier New"/>
                <a:sym typeface="Courier New"/>
              </a:rPr>
              <a:t>ft_attr</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GROUP BY 1, 2</a:t>
            </a:r>
          </a:p>
          <a:p>
            <a:pPr lvl="0">
              <a:buClr>
                <a:schemeClr val="dk1"/>
              </a:buClr>
              <a:buSzPts val="1100"/>
            </a:pPr>
            <a:r>
              <a:rPr lang="en-US" sz="500" dirty="0">
                <a:latin typeface="Courier New"/>
                <a:ea typeface="Courier New"/>
                <a:cs typeface="Courier New"/>
                <a:sym typeface="Courier New"/>
              </a:rPr>
              <a:t>ORDER BY 3 DESC;</a:t>
            </a:r>
            <a:endParaRPr sz="500" dirty="0">
              <a:latin typeface="Courier New"/>
              <a:ea typeface="Courier New"/>
              <a:cs typeface="Courier New"/>
              <a:sym typeface="Courier New"/>
            </a:endParaRPr>
          </a:p>
        </p:txBody>
      </p:sp>
      <p:sp>
        <p:nvSpPr>
          <p:cNvPr id="9" name="Shape 323">
            <a:extLst>
              <a:ext uri="{FF2B5EF4-FFF2-40B4-BE49-F238E27FC236}">
                <a16:creationId xmlns:a16="http://schemas.microsoft.com/office/drawing/2014/main" id="{21219F24-33EA-4E66-AA62-00DDF7DE2FA0}"/>
              </a:ext>
            </a:extLst>
          </p:cNvPr>
          <p:cNvSpPr txBox="1"/>
          <p:nvPr/>
        </p:nvSpPr>
        <p:spPr>
          <a:xfrm>
            <a:off x="2774033" y="3109844"/>
            <a:ext cx="2324842" cy="1946424"/>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500" dirty="0">
                <a:latin typeface="Courier New"/>
                <a:ea typeface="Courier New"/>
                <a:cs typeface="Courier New"/>
                <a:sym typeface="Courier New"/>
              </a:rPr>
              <a:t>WITH </a:t>
            </a:r>
            <a:r>
              <a:rPr lang="en-US" sz="500" dirty="0" err="1">
                <a:latin typeface="Courier New"/>
                <a:ea typeface="Courier New"/>
                <a:cs typeface="Courier New"/>
                <a:sym typeface="Courier New"/>
              </a:rPr>
              <a:t>last_touch</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MAX(timestamp) as </a:t>
            </a:r>
            <a:r>
              <a:rPr lang="en-US" sz="500" dirty="0" err="1">
                <a:latin typeface="Courier New"/>
                <a:ea typeface="Courier New"/>
                <a:cs typeface="Courier New"/>
                <a:sym typeface="Courier New"/>
              </a:rPr>
              <a:t>last_touch_at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page_visits</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GROUP BY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err="1">
                <a:latin typeface="Courier New"/>
                <a:ea typeface="Courier New"/>
                <a:cs typeface="Courier New"/>
                <a:sym typeface="Courier New"/>
              </a:rPr>
              <a:t>lt_attr</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lt.user_id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lt.last_touch_at</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pv.utm_campaign</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last_touch</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lt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JOIN </a:t>
            </a:r>
            <a:r>
              <a:rPr lang="en-US" sz="500" dirty="0" err="1">
                <a:latin typeface="Courier New"/>
                <a:ea typeface="Courier New"/>
                <a:cs typeface="Courier New"/>
                <a:sym typeface="Courier New"/>
              </a:rPr>
              <a:t>page_visits</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pv</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ON </a:t>
            </a:r>
            <a:r>
              <a:rPr lang="en-US" sz="500" dirty="0" err="1">
                <a:latin typeface="Courier New"/>
                <a:ea typeface="Courier New"/>
                <a:cs typeface="Courier New"/>
                <a:sym typeface="Courier New"/>
              </a:rPr>
              <a:t>lt.user_id</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pv.user_id</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AND </a:t>
            </a:r>
            <a:r>
              <a:rPr lang="en-US" sz="500" dirty="0" err="1">
                <a:latin typeface="Courier New"/>
                <a:ea typeface="Courier New"/>
                <a:cs typeface="Courier New"/>
                <a:sym typeface="Courier New"/>
              </a:rPr>
              <a:t>lt.last_touch_at</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pv.timestamp</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SELECT </a:t>
            </a:r>
            <a:r>
              <a:rPr lang="en-US" sz="500" dirty="0" err="1">
                <a:latin typeface="Courier New"/>
                <a:ea typeface="Courier New"/>
                <a:cs typeface="Courier New"/>
                <a:sym typeface="Courier New"/>
              </a:rPr>
              <a:t>lt_attr.utm_source</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lt_attr.utm_campaign</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utm_campaign</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COUNT(*) AS '#_</a:t>
            </a:r>
            <a:r>
              <a:rPr lang="en-US" sz="500" dirty="0" err="1">
                <a:latin typeface="Courier New"/>
                <a:ea typeface="Courier New"/>
                <a:cs typeface="Courier New"/>
                <a:sym typeface="Courier New"/>
              </a:rPr>
              <a:t>of_last_touches</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FROM </a:t>
            </a:r>
            <a:r>
              <a:rPr lang="en-US" sz="500" dirty="0" err="1">
                <a:latin typeface="Courier New"/>
                <a:ea typeface="Courier New"/>
                <a:cs typeface="Courier New"/>
                <a:sym typeface="Courier New"/>
              </a:rPr>
              <a:t>lt_attr</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GROUP BY 1, 2</a:t>
            </a:r>
          </a:p>
          <a:p>
            <a:pPr lvl="0">
              <a:buClr>
                <a:schemeClr val="dk1"/>
              </a:buClr>
              <a:buSzPts val="1100"/>
            </a:pPr>
            <a:r>
              <a:rPr lang="en-US" sz="500" dirty="0">
                <a:latin typeface="Courier New"/>
                <a:ea typeface="Courier New"/>
                <a:cs typeface="Courier New"/>
                <a:sym typeface="Courier New"/>
              </a:rPr>
              <a:t>ORDER BY 3 DESC;</a:t>
            </a:r>
            <a:endParaRPr sz="500" dirty="0">
              <a:latin typeface="Courier New"/>
              <a:ea typeface="Courier New"/>
              <a:cs typeface="Courier New"/>
              <a:sym typeface="Courier New"/>
            </a:endParaRPr>
          </a:p>
        </p:txBody>
      </p:sp>
    </p:spTree>
    <p:extLst>
      <p:ext uri="{BB962C8B-B14F-4D97-AF65-F5344CB8AC3E}">
        <p14:creationId xmlns:p14="http://schemas.microsoft.com/office/powerpoint/2010/main" val="2930198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3. </a:t>
            </a:r>
            <a:r>
              <a:rPr lang="en-US" sz="4800" dirty="0">
                <a:solidFill>
                  <a:schemeClr val="lt1"/>
                </a:solidFill>
                <a:latin typeface="Roboto Black"/>
                <a:ea typeface="Roboto Black"/>
                <a:cs typeface="Roboto Black"/>
                <a:sym typeface="Roboto Black"/>
              </a:rPr>
              <a:t>Optimize The Campaign Budget</a:t>
            </a:r>
            <a:endParaRPr dirty="0"/>
          </a:p>
        </p:txBody>
      </p:sp>
    </p:spTree>
    <p:extLst>
      <p:ext uri="{BB962C8B-B14F-4D97-AF65-F5344CB8AC3E}">
        <p14:creationId xmlns:p14="http://schemas.microsoft.com/office/powerpoint/2010/main" val="2345269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3.1 </a:t>
            </a:r>
            <a:r>
              <a:rPr lang="en-US" sz="2400" b="1" dirty="0" err="1">
                <a:solidFill>
                  <a:srgbClr val="295269"/>
                </a:solidFill>
                <a:latin typeface="Roboto"/>
                <a:ea typeface="Roboto"/>
                <a:cs typeface="Roboto"/>
                <a:sym typeface="Roboto"/>
              </a:rPr>
              <a:t>CoolTShirts</a:t>
            </a:r>
            <a:r>
              <a:rPr lang="en-US" sz="2400" b="1" dirty="0">
                <a:solidFill>
                  <a:srgbClr val="295269"/>
                </a:solidFill>
                <a:latin typeface="Roboto"/>
                <a:ea typeface="Roboto"/>
                <a:cs typeface="Roboto"/>
                <a:sym typeface="Roboto"/>
              </a:rPr>
              <a:t> can re-invest in 5 campaigns. Which should they pick and why?</a:t>
            </a:r>
            <a:endParaRPr sz="2400" b="1" dirty="0">
              <a:solidFill>
                <a:srgbClr val="295269"/>
              </a:solidFill>
              <a:latin typeface="Roboto"/>
              <a:ea typeface="Roboto"/>
              <a:cs typeface="Roboto"/>
              <a:sym typeface="Roboto"/>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800" dirty="0">
                <a:latin typeface="Roboto"/>
                <a:ea typeface="Roboto"/>
                <a:cs typeface="Roboto"/>
                <a:sym typeface="Roboto"/>
              </a:rPr>
              <a:t>My recommendation for </a:t>
            </a:r>
            <a:r>
              <a:rPr lang="en-US" sz="800" dirty="0" err="1">
                <a:latin typeface="Roboto"/>
                <a:ea typeface="Roboto"/>
                <a:cs typeface="Roboto"/>
                <a:sym typeface="Roboto"/>
              </a:rPr>
              <a:t>CoolTShirts</a:t>
            </a:r>
            <a:r>
              <a:rPr lang="en-US" sz="800" dirty="0">
                <a:latin typeface="Roboto"/>
                <a:ea typeface="Roboto"/>
                <a:cs typeface="Roboto"/>
                <a:sym typeface="Roboto"/>
              </a:rPr>
              <a:t> is to re-invest in the content-focused campaigns sourced at (1)medium, (2)</a:t>
            </a:r>
            <a:r>
              <a:rPr lang="en-US" sz="800" dirty="0" err="1">
                <a:latin typeface="Roboto"/>
                <a:ea typeface="Roboto"/>
                <a:cs typeface="Roboto"/>
                <a:sym typeface="Roboto"/>
              </a:rPr>
              <a:t>nytimes</a:t>
            </a:r>
            <a:r>
              <a:rPr lang="en-US" sz="800" dirty="0">
                <a:latin typeface="Roboto"/>
                <a:ea typeface="Roboto"/>
                <a:cs typeface="Roboto"/>
                <a:sym typeface="Roboto"/>
              </a:rPr>
              <a:t> and (3)</a:t>
            </a:r>
            <a:r>
              <a:rPr lang="en-US" sz="800" dirty="0" err="1">
                <a:latin typeface="Roboto"/>
                <a:ea typeface="Roboto"/>
                <a:cs typeface="Roboto"/>
                <a:sym typeface="Roboto"/>
              </a:rPr>
              <a:t>buzzfeed</a:t>
            </a:r>
            <a:r>
              <a:rPr lang="en-US" sz="800" dirty="0">
                <a:latin typeface="Roboto"/>
                <a:ea typeface="Roboto"/>
                <a:cs typeface="Roboto"/>
                <a:sym typeface="Roboto"/>
              </a:rPr>
              <a:t>.  I also recommend re-investing in the (4)weekly-newsletter and the (5)email retargeting campaign.</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800" dirty="0">
                <a:latin typeface="Roboto"/>
                <a:ea typeface="Roboto"/>
                <a:cs typeface="Roboto"/>
                <a:sym typeface="Roboto"/>
              </a:rPr>
              <a:t>My reasoning for this recommendation is they are receiving a high volume of users being fed into their funnel where they capture email addresses from the content focused campaigns.  The email captures give them the ability to market to those same users in the future at a very affordable rate and we see that users are converting at a high level from the email based campaigns.  The paid search and </a:t>
            </a:r>
            <a:r>
              <a:rPr lang="en-US" sz="800" dirty="0" err="1">
                <a:latin typeface="Roboto"/>
                <a:ea typeface="Roboto"/>
                <a:cs typeface="Roboto"/>
                <a:sym typeface="Roboto"/>
              </a:rPr>
              <a:t>facebook</a:t>
            </a:r>
            <a:r>
              <a:rPr lang="en-US" sz="800" dirty="0">
                <a:latin typeface="Roboto"/>
                <a:ea typeface="Roboto"/>
                <a:cs typeface="Roboto"/>
                <a:sym typeface="Roboto"/>
              </a:rPr>
              <a:t> retargeting campaigns convert well, but are going to be fixed costs that are typically going to cost more in the long-term than those users they have captured emails for, which is why I did not recommend them if </a:t>
            </a:r>
            <a:r>
              <a:rPr lang="en-US" sz="800" dirty="0" err="1">
                <a:latin typeface="Roboto"/>
                <a:ea typeface="Roboto"/>
                <a:cs typeface="Roboto"/>
                <a:sym typeface="Roboto"/>
              </a:rPr>
              <a:t>CoolTShirts</a:t>
            </a:r>
            <a:r>
              <a:rPr lang="en-US" sz="800" dirty="0">
                <a:latin typeface="Roboto"/>
                <a:ea typeface="Roboto"/>
                <a:cs typeface="Roboto"/>
                <a:sym typeface="Roboto"/>
              </a:rPr>
              <a:t> is limited to only 5.  Of course these estimates are made without knowing the cost level associated with each campaign.  Having the cost data and return on ad spend information could change these recommendations.</a:t>
            </a:r>
            <a:endParaRPr sz="1000" dirty="0">
              <a:latin typeface="Roboto"/>
              <a:ea typeface="Roboto"/>
              <a:cs typeface="Roboto"/>
              <a:sym typeface="Roboto"/>
            </a:endParaRPr>
          </a:p>
        </p:txBody>
      </p:sp>
      <p:graphicFrame>
        <p:nvGraphicFramePr>
          <p:cNvPr id="325" name="Shape 325"/>
          <p:cNvGraphicFramePr/>
          <p:nvPr/>
        </p:nvGraphicFramePr>
        <p:xfrm>
          <a:off x="5252255" y="3105423"/>
          <a:ext cx="3824782" cy="1950845"/>
        </p:xfrm>
        <a:graphic>
          <a:graphicData uri="http://schemas.openxmlformats.org/drawingml/2006/table">
            <a:tbl>
              <a:tblPr>
                <a:noFill/>
                <a:tableStyleId>{8628B589-4659-4227-9C68-565DD4A46BFE}</a:tableStyleId>
              </a:tblPr>
              <a:tblGrid>
                <a:gridCol w="1139118">
                  <a:extLst>
                    <a:ext uri="{9D8B030D-6E8A-4147-A177-3AD203B41FA5}">
                      <a16:colId xmlns:a16="http://schemas.microsoft.com/office/drawing/2014/main" val="20000"/>
                    </a:ext>
                  </a:extLst>
                </a:gridCol>
                <a:gridCol w="1447617">
                  <a:extLst>
                    <a:ext uri="{9D8B030D-6E8A-4147-A177-3AD203B41FA5}">
                      <a16:colId xmlns:a16="http://schemas.microsoft.com/office/drawing/2014/main" val="20001"/>
                    </a:ext>
                  </a:extLst>
                </a:gridCol>
                <a:gridCol w="1238047">
                  <a:extLst>
                    <a:ext uri="{9D8B030D-6E8A-4147-A177-3AD203B41FA5}">
                      <a16:colId xmlns:a16="http://schemas.microsoft.com/office/drawing/2014/main" val="20002"/>
                    </a:ext>
                  </a:extLst>
                </a:gridCol>
              </a:tblGrid>
              <a:tr h="230361">
                <a:tc>
                  <a:txBody>
                    <a:bodyPr/>
                    <a:lstStyle/>
                    <a:p>
                      <a:pPr algn="ctr"/>
                      <a:r>
                        <a:rPr lang="en-US" sz="700" b="1" dirty="0" err="1">
                          <a:solidFill>
                            <a:schemeClr val="bg1"/>
                          </a:solidFill>
                          <a:effectLst/>
                        </a:rPr>
                        <a:t>utm_source</a:t>
                      </a:r>
                      <a:endParaRPr lang="en-US" sz="700" b="1" dirty="0">
                        <a:solidFill>
                          <a:schemeClr val="bg1"/>
                        </a:solidFill>
                        <a:effectLst/>
                      </a:endParaRPr>
                    </a:p>
                  </a:txBody>
                  <a:tcPr anchor="ctr">
                    <a:solidFill>
                      <a:srgbClr val="204056">
                        <a:alpha val="82490"/>
                      </a:srgbClr>
                    </a:solidFill>
                  </a:tcPr>
                </a:tc>
                <a:tc>
                  <a:txBody>
                    <a:bodyPr/>
                    <a:lstStyle/>
                    <a:p>
                      <a:pPr algn="ctr"/>
                      <a:r>
                        <a:rPr lang="en-US" sz="700" b="1" dirty="0" err="1">
                          <a:solidFill>
                            <a:schemeClr val="bg1"/>
                          </a:solidFill>
                          <a:effectLst/>
                        </a:rPr>
                        <a:t>utm_campaign</a:t>
                      </a:r>
                      <a:endParaRPr lang="en-US" sz="700" b="1" dirty="0">
                        <a:solidFill>
                          <a:schemeClr val="bg1"/>
                        </a:solidFill>
                        <a:effectLst/>
                      </a:endParaRPr>
                    </a:p>
                  </a:txBody>
                  <a:tcPr anchor="ctr">
                    <a:solidFill>
                      <a:srgbClr val="204056">
                        <a:alpha val="82490"/>
                      </a:srgbClr>
                    </a:solidFill>
                  </a:tcPr>
                </a:tc>
                <a:tc>
                  <a:txBody>
                    <a:bodyPr/>
                    <a:lstStyle/>
                    <a:p>
                      <a:pPr algn="ctr"/>
                      <a:r>
                        <a:rPr lang="en-US" sz="700" b="1" dirty="0">
                          <a:solidFill>
                            <a:schemeClr val="bg1"/>
                          </a:solidFill>
                          <a:effectLst/>
                        </a:rPr>
                        <a:t>#_</a:t>
                      </a:r>
                      <a:r>
                        <a:rPr lang="en-US" sz="700" b="1" dirty="0" err="1">
                          <a:solidFill>
                            <a:schemeClr val="bg1"/>
                          </a:solidFill>
                          <a:effectLst/>
                        </a:rPr>
                        <a:t>of_last_touches</a:t>
                      </a:r>
                      <a:endParaRPr lang="en-US" sz="700" b="1" dirty="0">
                        <a:solidFill>
                          <a:schemeClr val="bg1"/>
                        </a:solidFill>
                        <a:effectLst/>
                      </a:endParaRPr>
                    </a:p>
                  </a:txBody>
                  <a:tcPr anchor="ctr">
                    <a:solidFill>
                      <a:srgbClr val="204056">
                        <a:alpha val="82490"/>
                      </a:srgbClr>
                    </a:solidFill>
                  </a:tcPr>
                </a:tc>
                <a:extLst>
                  <a:ext uri="{0D108BD9-81ED-4DB2-BD59-A6C34878D82A}">
                    <a16:rowId xmlns:a16="http://schemas.microsoft.com/office/drawing/2014/main" val="10000"/>
                  </a:ext>
                </a:extLst>
              </a:tr>
              <a:tr h="190152">
                <a:tc>
                  <a:txBody>
                    <a:bodyPr/>
                    <a:lstStyle/>
                    <a:p>
                      <a:pPr algn="ctr"/>
                      <a:r>
                        <a:rPr lang="en-US" sz="700" dirty="0">
                          <a:solidFill>
                            <a:srgbClr val="525252"/>
                          </a:solidFill>
                          <a:effectLst/>
                        </a:rPr>
                        <a:t>email</a:t>
                      </a:r>
                    </a:p>
                  </a:txBody>
                  <a:tcPr anchor="ctr"/>
                </a:tc>
                <a:tc>
                  <a:txBody>
                    <a:bodyPr/>
                    <a:lstStyle/>
                    <a:p>
                      <a:pPr algn="ctr"/>
                      <a:r>
                        <a:rPr lang="en-US" sz="700">
                          <a:solidFill>
                            <a:srgbClr val="525252"/>
                          </a:solidFill>
                          <a:effectLst/>
                        </a:rPr>
                        <a:t>weekly-newsletter</a:t>
                      </a:r>
                    </a:p>
                  </a:txBody>
                  <a:tcPr anchor="ctr"/>
                </a:tc>
                <a:tc>
                  <a:txBody>
                    <a:bodyPr/>
                    <a:lstStyle/>
                    <a:p>
                      <a:pPr algn="ctr"/>
                      <a:r>
                        <a:rPr lang="en-US" sz="700" dirty="0">
                          <a:solidFill>
                            <a:srgbClr val="525252"/>
                          </a:solidFill>
                          <a:effectLst/>
                        </a:rPr>
                        <a:t>115</a:t>
                      </a:r>
                    </a:p>
                  </a:txBody>
                  <a:tcPr anchor="ctr"/>
                </a:tc>
                <a:extLst>
                  <a:ext uri="{0D108BD9-81ED-4DB2-BD59-A6C34878D82A}">
                    <a16:rowId xmlns:a16="http://schemas.microsoft.com/office/drawing/2014/main" val="10001"/>
                  </a:ext>
                </a:extLst>
              </a:tr>
              <a:tr h="190152">
                <a:tc>
                  <a:txBody>
                    <a:bodyPr/>
                    <a:lstStyle/>
                    <a:p>
                      <a:pPr algn="ctr"/>
                      <a:r>
                        <a:rPr lang="en-US" sz="700">
                          <a:solidFill>
                            <a:srgbClr val="525252"/>
                          </a:solidFill>
                          <a:effectLst/>
                        </a:rPr>
                        <a:t>facebook</a:t>
                      </a:r>
                    </a:p>
                  </a:txBody>
                  <a:tcPr anchor="ctr"/>
                </a:tc>
                <a:tc>
                  <a:txBody>
                    <a:bodyPr/>
                    <a:lstStyle/>
                    <a:p>
                      <a:pPr algn="ctr"/>
                      <a:r>
                        <a:rPr lang="en-US" sz="700" dirty="0" err="1">
                          <a:solidFill>
                            <a:srgbClr val="525252"/>
                          </a:solidFill>
                          <a:effectLst/>
                        </a:rPr>
                        <a:t>retargetting</a:t>
                      </a:r>
                      <a:r>
                        <a:rPr lang="en-US" sz="700" dirty="0">
                          <a:solidFill>
                            <a:srgbClr val="525252"/>
                          </a:solidFill>
                          <a:effectLst/>
                        </a:rPr>
                        <a:t>-ad</a:t>
                      </a:r>
                    </a:p>
                  </a:txBody>
                  <a:tcPr anchor="ctr"/>
                </a:tc>
                <a:tc>
                  <a:txBody>
                    <a:bodyPr/>
                    <a:lstStyle/>
                    <a:p>
                      <a:pPr algn="ctr"/>
                      <a:r>
                        <a:rPr lang="en-US" sz="700">
                          <a:solidFill>
                            <a:srgbClr val="525252"/>
                          </a:solidFill>
                          <a:effectLst/>
                        </a:rPr>
                        <a:t>113</a:t>
                      </a:r>
                    </a:p>
                  </a:txBody>
                  <a:tcPr anchor="ctr"/>
                </a:tc>
                <a:extLst>
                  <a:ext uri="{0D108BD9-81ED-4DB2-BD59-A6C34878D82A}">
                    <a16:rowId xmlns:a16="http://schemas.microsoft.com/office/drawing/2014/main" val="3339799127"/>
                  </a:ext>
                </a:extLst>
              </a:tr>
              <a:tr h="190152">
                <a:tc>
                  <a:txBody>
                    <a:bodyPr/>
                    <a:lstStyle/>
                    <a:p>
                      <a:pPr algn="ctr"/>
                      <a:r>
                        <a:rPr lang="en-US" sz="700" dirty="0">
                          <a:solidFill>
                            <a:srgbClr val="525252"/>
                          </a:solidFill>
                          <a:effectLst/>
                        </a:rPr>
                        <a:t>email</a:t>
                      </a:r>
                    </a:p>
                  </a:txBody>
                  <a:tcPr anchor="ctr"/>
                </a:tc>
                <a:tc>
                  <a:txBody>
                    <a:bodyPr/>
                    <a:lstStyle/>
                    <a:p>
                      <a:pPr algn="ctr"/>
                      <a:r>
                        <a:rPr lang="en-US" sz="700" dirty="0" err="1">
                          <a:solidFill>
                            <a:srgbClr val="525252"/>
                          </a:solidFill>
                          <a:effectLst/>
                        </a:rPr>
                        <a:t>retargetting</a:t>
                      </a:r>
                      <a:r>
                        <a:rPr lang="en-US" sz="700" dirty="0">
                          <a:solidFill>
                            <a:srgbClr val="525252"/>
                          </a:solidFill>
                          <a:effectLst/>
                        </a:rPr>
                        <a:t>-campaign</a:t>
                      </a:r>
                    </a:p>
                  </a:txBody>
                  <a:tcPr anchor="ctr"/>
                </a:tc>
                <a:tc>
                  <a:txBody>
                    <a:bodyPr/>
                    <a:lstStyle/>
                    <a:p>
                      <a:pPr algn="ctr"/>
                      <a:r>
                        <a:rPr lang="en-US" sz="700" dirty="0">
                          <a:solidFill>
                            <a:srgbClr val="525252"/>
                          </a:solidFill>
                          <a:effectLst/>
                        </a:rPr>
                        <a:t>54</a:t>
                      </a:r>
                    </a:p>
                  </a:txBody>
                  <a:tcPr anchor="ctr"/>
                </a:tc>
                <a:extLst>
                  <a:ext uri="{0D108BD9-81ED-4DB2-BD59-A6C34878D82A}">
                    <a16:rowId xmlns:a16="http://schemas.microsoft.com/office/drawing/2014/main" val="1860536465"/>
                  </a:ext>
                </a:extLst>
              </a:tr>
              <a:tr h="190152">
                <a:tc>
                  <a:txBody>
                    <a:bodyPr/>
                    <a:lstStyle/>
                    <a:p>
                      <a:pPr algn="ctr"/>
                      <a:r>
                        <a:rPr lang="en-US" sz="700">
                          <a:solidFill>
                            <a:srgbClr val="525252"/>
                          </a:solidFill>
                          <a:effectLst/>
                        </a:rPr>
                        <a:t>google</a:t>
                      </a:r>
                    </a:p>
                  </a:txBody>
                  <a:tcPr anchor="ctr"/>
                </a:tc>
                <a:tc>
                  <a:txBody>
                    <a:bodyPr/>
                    <a:lstStyle/>
                    <a:p>
                      <a:pPr algn="ctr"/>
                      <a:r>
                        <a:rPr lang="en-US" sz="700">
                          <a:solidFill>
                            <a:srgbClr val="525252"/>
                          </a:solidFill>
                          <a:effectLst/>
                        </a:rPr>
                        <a:t>paid-search</a:t>
                      </a:r>
                    </a:p>
                  </a:txBody>
                  <a:tcPr anchor="ctr"/>
                </a:tc>
                <a:tc>
                  <a:txBody>
                    <a:bodyPr/>
                    <a:lstStyle/>
                    <a:p>
                      <a:pPr algn="ctr"/>
                      <a:r>
                        <a:rPr lang="en-US" sz="700">
                          <a:solidFill>
                            <a:srgbClr val="525252"/>
                          </a:solidFill>
                          <a:effectLst/>
                        </a:rPr>
                        <a:t>52</a:t>
                      </a:r>
                    </a:p>
                  </a:txBody>
                  <a:tcPr anchor="ctr"/>
                </a:tc>
                <a:extLst>
                  <a:ext uri="{0D108BD9-81ED-4DB2-BD59-A6C34878D82A}">
                    <a16:rowId xmlns:a16="http://schemas.microsoft.com/office/drawing/2014/main" val="1802247152"/>
                  </a:ext>
                </a:extLst>
              </a:tr>
              <a:tr h="190152">
                <a:tc>
                  <a:txBody>
                    <a:bodyPr/>
                    <a:lstStyle/>
                    <a:p>
                      <a:pPr algn="ctr"/>
                      <a:r>
                        <a:rPr lang="en-US" sz="700">
                          <a:solidFill>
                            <a:srgbClr val="525252"/>
                          </a:solidFill>
                          <a:effectLst/>
                        </a:rPr>
                        <a:t>buzzfeed</a:t>
                      </a:r>
                    </a:p>
                  </a:txBody>
                  <a:tcPr anchor="ctr"/>
                </a:tc>
                <a:tc>
                  <a:txBody>
                    <a:bodyPr/>
                    <a:lstStyle/>
                    <a:p>
                      <a:pPr algn="ctr"/>
                      <a:r>
                        <a:rPr lang="en-US" sz="700">
                          <a:solidFill>
                            <a:srgbClr val="525252"/>
                          </a:solidFill>
                          <a:effectLst/>
                        </a:rPr>
                        <a:t>ten-crazy-cool-tshirts-facts</a:t>
                      </a:r>
                    </a:p>
                  </a:txBody>
                  <a:tcPr anchor="ctr"/>
                </a:tc>
                <a:tc>
                  <a:txBody>
                    <a:bodyPr/>
                    <a:lstStyle/>
                    <a:p>
                      <a:pPr algn="ctr"/>
                      <a:r>
                        <a:rPr lang="en-US" sz="700">
                          <a:solidFill>
                            <a:srgbClr val="525252"/>
                          </a:solidFill>
                          <a:effectLst/>
                        </a:rPr>
                        <a:t>9</a:t>
                      </a:r>
                    </a:p>
                  </a:txBody>
                  <a:tcPr anchor="ctr"/>
                </a:tc>
                <a:extLst>
                  <a:ext uri="{0D108BD9-81ED-4DB2-BD59-A6C34878D82A}">
                    <a16:rowId xmlns:a16="http://schemas.microsoft.com/office/drawing/2014/main" val="4019005116"/>
                  </a:ext>
                </a:extLst>
              </a:tr>
              <a:tr h="226964">
                <a:tc>
                  <a:txBody>
                    <a:bodyPr/>
                    <a:lstStyle/>
                    <a:p>
                      <a:pPr algn="ctr"/>
                      <a:r>
                        <a:rPr lang="en-US" sz="700">
                          <a:solidFill>
                            <a:srgbClr val="525252"/>
                          </a:solidFill>
                          <a:effectLst/>
                        </a:rPr>
                        <a:t>nytimes</a:t>
                      </a:r>
                    </a:p>
                  </a:txBody>
                  <a:tcPr anchor="ctr"/>
                </a:tc>
                <a:tc>
                  <a:txBody>
                    <a:bodyPr/>
                    <a:lstStyle/>
                    <a:p>
                      <a:pPr algn="ctr"/>
                      <a:r>
                        <a:rPr lang="en-US" sz="700" dirty="0">
                          <a:solidFill>
                            <a:srgbClr val="525252"/>
                          </a:solidFill>
                          <a:effectLst/>
                        </a:rPr>
                        <a:t>getting-to-know-cool-</a:t>
                      </a:r>
                      <a:r>
                        <a:rPr lang="en-US" sz="700" dirty="0" err="1">
                          <a:solidFill>
                            <a:srgbClr val="525252"/>
                          </a:solidFill>
                          <a:effectLst/>
                        </a:rPr>
                        <a:t>tshirts</a:t>
                      </a:r>
                      <a:endParaRPr lang="en-US" sz="700" dirty="0">
                        <a:solidFill>
                          <a:srgbClr val="525252"/>
                        </a:solidFill>
                        <a:effectLst/>
                      </a:endParaRPr>
                    </a:p>
                  </a:txBody>
                  <a:tcPr anchor="ctr"/>
                </a:tc>
                <a:tc>
                  <a:txBody>
                    <a:bodyPr/>
                    <a:lstStyle/>
                    <a:p>
                      <a:pPr algn="ctr"/>
                      <a:r>
                        <a:rPr lang="en-US" sz="700">
                          <a:solidFill>
                            <a:srgbClr val="525252"/>
                          </a:solidFill>
                          <a:effectLst/>
                        </a:rPr>
                        <a:t>9</a:t>
                      </a:r>
                    </a:p>
                  </a:txBody>
                  <a:tcPr anchor="ctr"/>
                </a:tc>
                <a:extLst>
                  <a:ext uri="{0D108BD9-81ED-4DB2-BD59-A6C34878D82A}">
                    <a16:rowId xmlns:a16="http://schemas.microsoft.com/office/drawing/2014/main" val="10002"/>
                  </a:ext>
                </a:extLst>
              </a:tr>
              <a:tr h="292542">
                <a:tc>
                  <a:txBody>
                    <a:bodyPr/>
                    <a:lstStyle/>
                    <a:p>
                      <a:pPr algn="ctr"/>
                      <a:r>
                        <a:rPr lang="en-US" sz="700">
                          <a:solidFill>
                            <a:srgbClr val="525252"/>
                          </a:solidFill>
                          <a:effectLst/>
                        </a:rPr>
                        <a:t>medium</a:t>
                      </a:r>
                    </a:p>
                  </a:txBody>
                  <a:tcPr anchor="ctr"/>
                </a:tc>
                <a:tc>
                  <a:txBody>
                    <a:bodyPr/>
                    <a:lstStyle/>
                    <a:p>
                      <a:pPr algn="ctr"/>
                      <a:r>
                        <a:rPr lang="en-US" sz="700">
                          <a:solidFill>
                            <a:srgbClr val="525252"/>
                          </a:solidFill>
                          <a:effectLst/>
                        </a:rPr>
                        <a:t>interview-with-cool-tshirts-founder</a:t>
                      </a:r>
                    </a:p>
                  </a:txBody>
                  <a:tcPr anchor="ctr"/>
                </a:tc>
                <a:tc>
                  <a:txBody>
                    <a:bodyPr/>
                    <a:lstStyle/>
                    <a:p>
                      <a:pPr algn="ctr"/>
                      <a:r>
                        <a:rPr lang="en-US" sz="700" dirty="0">
                          <a:solidFill>
                            <a:srgbClr val="525252"/>
                          </a:solidFill>
                          <a:effectLst/>
                        </a:rPr>
                        <a:t>7</a:t>
                      </a:r>
                    </a:p>
                  </a:txBody>
                  <a:tcPr anchor="ctr"/>
                </a:tc>
                <a:extLst>
                  <a:ext uri="{0D108BD9-81ED-4DB2-BD59-A6C34878D82A}">
                    <a16:rowId xmlns:a16="http://schemas.microsoft.com/office/drawing/2014/main" val="10003"/>
                  </a:ext>
                </a:extLst>
              </a:tr>
              <a:tr h="190152">
                <a:tc>
                  <a:txBody>
                    <a:bodyPr/>
                    <a:lstStyle/>
                    <a:p>
                      <a:pPr algn="ctr"/>
                      <a:r>
                        <a:rPr lang="en-US" sz="700">
                          <a:solidFill>
                            <a:srgbClr val="525252"/>
                          </a:solidFill>
                          <a:effectLst/>
                        </a:rPr>
                        <a:t>google</a:t>
                      </a:r>
                    </a:p>
                  </a:txBody>
                  <a:tcPr anchor="ctr"/>
                </a:tc>
                <a:tc>
                  <a:txBody>
                    <a:bodyPr/>
                    <a:lstStyle/>
                    <a:p>
                      <a:pPr algn="ctr"/>
                      <a:r>
                        <a:rPr lang="en-US" sz="700" dirty="0">
                          <a:solidFill>
                            <a:srgbClr val="525252"/>
                          </a:solidFill>
                          <a:effectLst/>
                        </a:rPr>
                        <a:t>cool-</a:t>
                      </a:r>
                      <a:r>
                        <a:rPr lang="en-US" sz="700" dirty="0" err="1">
                          <a:solidFill>
                            <a:srgbClr val="525252"/>
                          </a:solidFill>
                          <a:effectLst/>
                        </a:rPr>
                        <a:t>tshirts</a:t>
                      </a:r>
                      <a:r>
                        <a:rPr lang="en-US" sz="700" dirty="0">
                          <a:solidFill>
                            <a:srgbClr val="525252"/>
                          </a:solidFill>
                          <a:effectLst/>
                        </a:rPr>
                        <a:t>-search</a:t>
                      </a:r>
                    </a:p>
                  </a:txBody>
                  <a:tcPr anchor="ctr"/>
                </a:tc>
                <a:tc>
                  <a:txBody>
                    <a:bodyPr/>
                    <a:lstStyle/>
                    <a:p>
                      <a:pPr algn="ctr"/>
                      <a:r>
                        <a:rPr lang="en-US" sz="700" dirty="0">
                          <a:solidFill>
                            <a:srgbClr val="525252"/>
                          </a:solidFill>
                          <a:effectLst/>
                        </a:rPr>
                        <a:t>2</a:t>
                      </a:r>
                    </a:p>
                  </a:txBody>
                  <a:tcPr anchor="ctr"/>
                </a:tc>
                <a:extLst>
                  <a:ext uri="{0D108BD9-81ED-4DB2-BD59-A6C34878D82A}">
                    <a16:rowId xmlns:a16="http://schemas.microsoft.com/office/drawing/2014/main" val="10004"/>
                  </a:ext>
                </a:extLst>
              </a:tr>
            </a:tbl>
          </a:graphicData>
        </a:graphic>
      </p:graphicFrame>
      <p:graphicFrame>
        <p:nvGraphicFramePr>
          <p:cNvPr id="6" name="Shape 325">
            <a:extLst>
              <a:ext uri="{FF2B5EF4-FFF2-40B4-BE49-F238E27FC236}">
                <a16:creationId xmlns:a16="http://schemas.microsoft.com/office/drawing/2014/main" id="{5CD067BA-A0CB-47EB-A4C0-C928797C0A95}"/>
              </a:ext>
            </a:extLst>
          </p:cNvPr>
          <p:cNvGraphicFramePr/>
          <p:nvPr/>
        </p:nvGraphicFramePr>
        <p:xfrm>
          <a:off x="5252255" y="1201324"/>
          <a:ext cx="3824782" cy="1833001"/>
        </p:xfrm>
        <a:graphic>
          <a:graphicData uri="http://schemas.openxmlformats.org/drawingml/2006/table">
            <a:tbl>
              <a:tblPr>
                <a:noFill/>
                <a:tableStyleId>{8628B589-4659-4227-9C68-565DD4A46BFE}</a:tableStyleId>
              </a:tblPr>
              <a:tblGrid>
                <a:gridCol w="1134405">
                  <a:extLst>
                    <a:ext uri="{9D8B030D-6E8A-4147-A177-3AD203B41FA5}">
                      <a16:colId xmlns:a16="http://schemas.microsoft.com/office/drawing/2014/main" val="20000"/>
                    </a:ext>
                  </a:extLst>
                </a:gridCol>
                <a:gridCol w="1452330">
                  <a:extLst>
                    <a:ext uri="{9D8B030D-6E8A-4147-A177-3AD203B41FA5}">
                      <a16:colId xmlns:a16="http://schemas.microsoft.com/office/drawing/2014/main" val="20001"/>
                    </a:ext>
                  </a:extLst>
                </a:gridCol>
                <a:gridCol w="1238047">
                  <a:extLst>
                    <a:ext uri="{9D8B030D-6E8A-4147-A177-3AD203B41FA5}">
                      <a16:colId xmlns:a16="http://schemas.microsoft.com/office/drawing/2014/main" val="20002"/>
                    </a:ext>
                  </a:extLst>
                </a:gridCol>
              </a:tblGrid>
              <a:tr h="361374">
                <a:tc>
                  <a:txBody>
                    <a:bodyPr/>
                    <a:lstStyle/>
                    <a:p>
                      <a:pPr marL="0" lvl="0" indent="0" algn="ctr" rtl="0">
                        <a:spcBef>
                          <a:spcPts val="0"/>
                        </a:spcBef>
                        <a:spcAft>
                          <a:spcPts val="0"/>
                        </a:spcAft>
                        <a:buNone/>
                      </a:pPr>
                      <a:r>
                        <a:rPr lang="en-US" sz="700" b="1" dirty="0" err="1">
                          <a:solidFill>
                            <a:srgbClr val="FFFFFF"/>
                          </a:solidFill>
                        </a:rPr>
                        <a:t>utm_source</a:t>
                      </a:r>
                      <a:endParaRPr sz="7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US" sz="700" b="1" dirty="0" err="1">
                          <a:solidFill>
                            <a:srgbClr val="FFFFFF"/>
                          </a:solidFill>
                        </a:rPr>
                        <a:t>utm_campaign</a:t>
                      </a:r>
                      <a:endParaRPr sz="7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 sz="700" b="1" dirty="0">
                          <a:solidFill>
                            <a:srgbClr val="FFFFFF"/>
                          </a:solidFill>
                        </a:rPr>
                        <a:t>#_</a:t>
                      </a:r>
                      <a:r>
                        <a:rPr lang="en-US" sz="700" b="1" dirty="0" err="1">
                          <a:solidFill>
                            <a:srgbClr val="FFFFFF"/>
                          </a:solidFill>
                        </a:rPr>
                        <a:t>of_first_touches</a:t>
                      </a:r>
                      <a:endParaRPr sz="7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94827">
                <a:tc>
                  <a:txBody>
                    <a:bodyPr/>
                    <a:lstStyle/>
                    <a:p>
                      <a:pPr algn="ctr"/>
                      <a:r>
                        <a:rPr lang="en-US" sz="700" dirty="0">
                          <a:solidFill>
                            <a:srgbClr val="525252"/>
                          </a:solidFill>
                          <a:effectLst/>
                        </a:rPr>
                        <a:t>medium</a:t>
                      </a:r>
                    </a:p>
                  </a:txBody>
                  <a:tcPr anchor="ctr"/>
                </a:tc>
                <a:tc>
                  <a:txBody>
                    <a:bodyPr/>
                    <a:lstStyle/>
                    <a:p>
                      <a:pPr algn="ctr"/>
                      <a:r>
                        <a:rPr lang="en-US" sz="700" dirty="0">
                          <a:solidFill>
                            <a:srgbClr val="525252"/>
                          </a:solidFill>
                          <a:effectLst/>
                        </a:rPr>
                        <a:t>interview-with-cool-</a:t>
                      </a:r>
                      <a:r>
                        <a:rPr lang="en-US" sz="700" dirty="0" err="1">
                          <a:solidFill>
                            <a:srgbClr val="525252"/>
                          </a:solidFill>
                          <a:effectLst/>
                        </a:rPr>
                        <a:t>tshirts</a:t>
                      </a:r>
                      <a:r>
                        <a:rPr lang="en-US" sz="700" dirty="0">
                          <a:solidFill>
                            <a:srgbClr val="525252"/>
                          </a:solidFill>
                          <a:effectLst/>
                        </a:rPr>
                        <a:t>-founder</a:t>
                      </a:r>
                    </a:p>
                  </a:txBody>
                  <a:tcPr anchor="ctr"/>
                </a:tc>
                <a:tc>
                  <a:txBody>
                    <a:bodyPr/>
                    <a:lstStyle/>
                    <a:p>
                      <a:pPr algn="ctr"/>
                      <a:r>
                        <a:rPr lang="en-US" sz="700">
                          <a:solidFill>
                            <a:srgbClr val="525252"/>
                          </a:solidFill>
                          <a:effectLst/>
                        </a:rPr>
                        <a:t>622</a:t>
                      </a:r>
                    </a:p>
                  </a:txBody>
                  <a:tcPr anchor="ctr"/>
                </a:tc>
                <a:extLst>
                  <a:ext uri="{0D108BD9-81ED-4DB2-BD59-A6C34878D82A}">
                    <a16:rowId xmlns:a16="http://schemas.microsoft.com/office/drawing/2014/main" val="10001"/>
                  </a:ext>
                </a:extLst>
              </a:tr>
              <a:tr h="394827">
                <a:tc>
                  <a:txBody>
                    <a:bodyPr/>
                    <a:lstStyle/>
                    <a:p>
                      <a:pPr algn="ctr"/>
                      <a:r>
                        <a:rPr lang="en-US" sz="700">
                          <a:solidFill>
                            <a:srgbClr val="525252"/>
                          </a:solidFill>
                          <a:effectLst/>
                        </a:rPr>
                        <a:t>nytimes</a:t>
                      </a:r>
                    </a:p>
                  </a:txBody>
                  <a:tcPr anchor="ctr"/>
                </a:tc>
                <a:tc>
                  <a:txBody>
                    <a:bodyPr/>
                    <a:lstStyle/>
                    <a:p>
                      <a:pPr algn="ctr"/>
                      <a:r>
                        <a:rPr lang="en-US" sz="700" dirty="0">
                          <a:solidFill>
                            <a:srgbClr val="525252"/>
                          </a:solidFill>
                          <a:effectLst/>
                        </a:rPr>
                        <a:t>getting-to-know-cool-</a:t>
                      </a:r>
                      <a:r>
                        <a:rPr lang="en-US" sz="700" dirty="0" err="1">
                          <a:solidFill>
                            <a:srgbClr val="525252"/>
                          </a:solidFill>
                          <a:effectLst/>
                        </a:rPr>
                        <a:t>tshirts</a:t>
                      </a:r>
                      <a:endParaRPr lang="en-US" sz="700" dirty="0">
                        <a:solidFill>
                          <a:srgbClr val="525252"/>
                        </a:solidFill>
                        <a:effectLst/>
                      </a:endParaRPr>
                    </a:p>
                  </a:txBody>
                  <a:tcPr anchor="ctr"/>
                </a:tc>
                <a:tc>
                  <a:txBody>
                    <a:bodyPr/>
                    <a:lstStyle/>
                    <a:p>
                      <a:pPr algn="ctr"/>
                      <a:r>
                        <a:rPr lang="en-US" sz="700" dirty="0">
                          <a:solidFill>
                            <a:srgbClr val="525252"/>
                          </a:solidFill>
                          <a:effectLst/>
                        </a:rPr>
                        <a:t>612</a:t>
                      </a:r>
                    </a:p>
                  </a:txBody>
                  <a:tcPr anchor="ctr"/>
                </a:tc>
                <a:extLst>
                  <a:ext uri="{0D108BD9-81ED-4DB2-BD59-A6C34878D82A}">
                    <a16:rowId xmlns:a16="http://schemas.microsoft.com/office/drawing/2014/main" val="10002"/>
                  </a:ext>
                </a:extLst>
              </a:tr>
              <a:tr h="394827">
                <a:tc>
                  <a:txBody>
                    <a:bodyPr/>
                    <a:lstStyle/>
                    <a:p>
                      <a:pPr algn="ctr"/>
                      <a:r>
                        <a:rPr lang="en-US" sz="700">
                          <a:solidFill>
                            <a:srgbClr val="525252"/>
                          </a:solidFill>
                          <a:effectLst/>
                        </a:rPr>
                        <a:t>buzzfeed</a:t>
                      </a:r>
                    </a:p>
                  </a:txBody>
                  <a:tcPr anchor="ctr"/>
                </a:tc>
                <a:tc>
                  <a:txBody>
                    <a:bodyPr/>
                    <a:lstStyle/>
                    <a:p>
                      <a:pPr algn="ctr"/>
                      <a:r>
                        <a:rPr lang="en-US" sz="700" dirty="0">
                          <a:solidFill>
                            <a:srgbClr val="525252"/>
                          </a:solidFill>
                          <a:effectLst/>
                        </a:rPr>
                        <a:t>ten-crazy-cool-</a:t>
                      </a:r>
                      <a:r>
                        <a:rPr lang="en-US" sz="700" dirty="0" err="1">
                          <a:solidFill>
                            <a:srgbClr val="525252"/>
                          </a:solidFill>
                          <a:effectLst/>
                        </a:rPr>
                        <a:t>tshirts</a:t>
                      </a:r>
                      <a:r>
                        <a:rPr lang="en-US" sz="700" dirty="0">
                          <a:solidFill>
                            <a:srgbClr val="525252"/>
                          </a:solidFill>
                          <a:effectLst/>
                        </a:rPr>
                        <a:t>-facts</a:t>
                      </a:r>
                    </a:p>
                  </a:txBody>
                  <a:tcPr anchor="ctr"/>
                </a:tc>
                <a:tc>
                  <a:txBody>
                    <a:bodyPr/>
                    <a:lstStyle/>
                    <a:p>
                      <a:pPr algn="ctr"/>
                      <a:r>
                        <a:rPr lang="en-US" sz="700" dirty="0">
                          <a:solidFill>
                            <a:srgbClr val="525252"/>
                          </a:solidFill>
                          <a:effectLst/>
                        </a:rPr>
                        <a:t>576</a:t>
                      </a:r>
                    </a:p>
                  </a:txBody>
                  <a:tcPr anchor="ctr"/>
                </a:tc>
                <a:extLst>
                  <a:ext uri="{0D108BD9-81ED-4DB2-BD59-A6C34878D82A}">
                    <a16:rowId xmlns:a16="http://schemas.microsoft.com/office/drawing/2014/main" val="10003"/>
                  </a:ext>
                </a:extLst>
              </a:tr>
              <a:tr h="287146">
                <a:tc>
                  <a:txBody>
                    <a:bodyPr/>
                    <a:lstStyle/>
                    <a:p>
                      <a:pPr algn="ctr"/>
                      <a:r>
                        <a:rPr lang="en-US" sz="700">
                          <a:solidFill>
                            <a:srgbClr val="525252"/>
                          </a:solidFill>
                          <a:effectLst/>
                        </a:rPr>
                        <a:t>google</a:t>
                      </a:r>
                    </a:p>
                  </a:txBody>
                  <a:tcPr anchor="ctr"/>
                </a:tc>
                <a:tc>
                  <a:txBody>
                    <a:bodyPr/>
                    <a:lstStyle/>
                    <a:p>
                      <a:pPr algn="ctr"/>
                      <a:r>
                        <a:rPr lang="en-US" sz="700" dirty="0">
                          <a:solidFill>
                            <a:srgbClr val="525252"/>
                          </a:solidFill>
                          <a:effectLst/>
                        </a:rPr>
                        <a:t>cool-</a:t>
                      </a:r>
                      <a:r>
                        <a:rPr lang="en-US" sz="700" dirty="0" err="1">
                          <a:solidFill>
                            <a:srgbClr val="525252"/>
                          </a:solidFill>
                          <a:effectLst/>
                        </a:rPr>
                        <a:t>tshirts</a:t>
                      </a:r>
                      <a:r>
                        <a:rPr lang="en-US" sz="700" dirty="0">
                          <a:solidFill>
                            <a:srgbClr val="525252"/>
                          </a:solidFill>
                          <a:effectLst/>
                        </a:rPr>
                        <a:t>-search</a:t>
                      </a:r>
                    </a:p>
                  </a:txBody>
                  <a:tcPr anchor="ctr"/>
                </a:tc>
                <a:tc>
                  <a:txBody>
                    <a:bodyPr/>
                    <a:lstStyle/>
                    <a:p>
                      <a:pPr algn="ctr"/>
                      <a:r>
                        <a:rPr lang="en-US" sz="700" dirty="0">
                          <a:solidFill>
                            <a:srgbClr val="525252"/>
                          </a:solidFill>
                          <a:effectLst/>
                        </a:rPr>
                        <a:t>169</a:t>
                      </a:r>
                    </a:p>
                  </a:txBody>
                  <a:tcPr anchor="ctr"/>
                </a:tc>
                <a:extLst>
                  <a:ext uri="{0D108BD9-81ED-4DB2-BD59-A6C34878D82A}">
                    <a16:rowId xmlns:a16="http://schemas.microsoft.com/office/drawing/2014/main" val="10004"/>
                  </a:ext>
                </a:extLst>
              </a:tr>
            </a:tbl>
          </a:graphicData>
        </a:graphic>
      </p:graphicFrame>
      <p:sp>
        <p:nvSpPr>
          <p:cNvPr id="8" name="Shape 323">
            <a:extLst>
              <a:ext uri="{FF2B5EF4-FFF2-40B4-BE49-F238E27FC236}">
                <a16:creationId xmlns:a16="http://schemas.microsoft.com/office/drawing/2014/main" id="{E593D4DC-A2CF-4BE0-A83D-879F2150ABD2}"/>
              </a:ext>
            </a:extLst>
          </p:cNvPr>
          <p:cNvSpPr txBox="1"/>
          <p:nvPr/>
        </p:nvSpPr>
        <p:spPr>
          <a:xfrm>
            <a:off x="177975" y="3337087"/>
            <a:ext cx="2324841" cy="1719181"/>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500" dirty="0">
                <a:latin typeface="Courier New"/>
                <a:ea typeface="Courier New"/>
                <a:cs typeface="Courier New"/>
                <a:sym typeface="Courier New"/>
              </a:rPr>
              <a:t>WITH </a:t>
            </a:r>
            <a:r>
              <a:rPr lang="en-US" sz="500" dirty="0" err="1">
                <a:latin typeface="Courier New"/>
                <a:ea typeface="Courier New"/>
                <a:cs typeface="Courier New"/>
                <a:sym typeface="Courier New"/>
              </a:rPr>
              <a:t>first_touch</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MIN(timestamp) as </a:t>
            </a:r>
            <a:r>
              <a:rPr lang="en-US" sz="500" dirty="0" err="1">
                <a:latin typeface="Courier New"/>
                <a:ea typeface="Courier New"/>
                <a:cs typeface="Courier New"/>
                <a:sym typeface="Courier New"/>
              </a:rPr>
              <a:t>first_touch_at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page_visits</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GROUP BY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err="1">
                <a:latin typeface="Courier New"/>
                <a:ea typeface="Courier New"/>
                <a:cs typeface="Courier New"/>
                <a:sym typeface="Courier New"/>
              </a:rPr>
              <a:t>ft_attr</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ft.user_id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ft.first_touch_at</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pv.utm_campaign</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first_touch</a:t>
            </a:r>
            <a:r>
              <a:rPr lang="en-US" sz="500" dirty="0">
                <a:latin typeface="Courier New"/>
                <a:ea typeface="Courier New"/>
                <a:cs typeface="Courier New"/>
                <a:sym typeface="Courier New"/>
              </a:rPr>
              <a:t> AS ft</a:t>
            </a:r>
          </a:p>
          <a:p>
            <a:pPr lvl="0">
              <a:buClr>
                <a:schemeClr val="dk1"/>
              </a:buClr>
              <a:buSzPts val="1100"/>
            </a:pPr>
            <a:r>
              <a:rPr lang="en-US" sz="500" dirty="0">
                <a:latin typeface="Courier New"/>
                <a:ea typeface="Courier New"/>
                <a:cs typeface="Courier New"/>
                <a:sym typeface="Courier New"/>
              </a:rPr>
              <a:t>  JOIN </a:t>
            </a:r>
            <a:r>
              <a:rPr lang="en-US" sz="500" dirty="0" err="1">
                <a:latin typeface="Courier New"/>
                <a:ea typeface="Courier New"/>
                <a:cs typeface="Courier New"/>
                <a:sym typeface="Courier New"/>
              </a:rPr>
              <a:t>page_visits</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pv</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ON </a:t>
            </a:r>
            <a:r>
              <a:rPr lang="en-US" sz="500" dirty="0" err="1">
                <a:latin typeface="Courier New"/>
                <a:ea typeface="Courier New"/>
                <a:cs typeface="Courier New"/>
                <a:sym typeface="Courier New"/>
              </a:rPr>
              <a:t>ft.user_id</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pv.user_id</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AND </a:t>
            </a:r>
            <a:r>
              <a:rPr lang="en-US" sz="500" dirty="0" err="1">
                <a:latin typeface="Courier New"/>
                <a:ea typeface="Courier New"/>
                <a:cs typeface="Courier New"/>
                <a:sym typeface="Courier New"/>
              </a:rPr>
              <a:t>ft.first_touch_at</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pv.timestamp</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SELECT </a:t>
            </a:r>
            <a:r>
              <a:rPr lang="en-US" sz="500" dirty="0" err="1">
                <a:latin typeface="Courier New"/>
                <a:ea typeface="Courier New"/>
                <a:cs typeface="Courier New"/>
                <a:sym typeface="Courier New"/>
              </a:rPr>
              <a:t>ft_attr.utm_source</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ft_attr.utm_campaign</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utm_campaign</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COUNT(*) AS '#_</a:t>
            </a:r>
            <a:r>
              <a:rPr lang="en-US" sz="500" dirty="0" err="1">
                <a:latin typeface="Courier New"/>
                <a:ea typeface="Courier New"/>
                <a:cs typeface="Courier New"/>
                <a:sym typeface="Courier New"/>
              </a:rPr>
              <a:t>of_first_touches</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FROM </a:t>
            </a:r>
            <a:r>
              <a:rPr lang="en-US" sz="500" dirty="0" err="1">
                <a:latin typeface="Courier New"/>
                <a:ea typeface="Courier New"/>
                <a:cs typeface="Courier New"/>
                <a:sym typeface="Courier New"/>
              </a:rPr>
              <a:t>ft_attr</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GROUP BY 1, 2</a:t>
            </a:r>
          </a:p>
          <a:p>
            <a:pPr lvl="0">
              <a:buClr>
                <a:schemeClr val="dk1"/>
              </a:buClr>
              <a:buSzPts val="1100"/>
            </a:pPr>
            <a:r>
              <a:rPr lang="en-US" sz="500" dirty="0">
                <a:latin typeface="Courier New"/>
                <a:ea typeface="Courier New"/>
                <a:cs typeface="Courier New"/>
                <a:sym typeface="Courier New"/>
              </a:rPr>
              <a:t>ORDER BY 3 DESC;</a:t>
            </a:r>
            <a:endParaRPr sz="500" dirty="0">
              <a:latin typeface="Courier New"/>
              <a:ea typeface="Courier New"/>
              <a:cs typeface="Courier New"/>
              <a:sym typeface="Courier New"/>
            </a:endParaRPr>
          </a:p>
        </p:txBody>
      </p:sp>
      <p:sp>
        <p:nvSpPr>
          <p:cNvPr id="9" name="Shape 323">
            <a:extLst>
              <a:ext uri="{FF2B5EF4-FFF2-40B4-BE49-F238E27FC236}">
                <a16:creationId xmlns:a16="http://schemas.microsoft.com/office/drawing/2014/main" id="{21219F24-33EA-4E66-AA62-00DDF7DE2FA0}"/>
              </a:ext>
            </a:extLst>
          </p:cNvPr>
          <p:cNvSpPr txBox="1"/>
          <p:nvPr/>
        </p:nvSpPr>
        <p:spPr>
          <a:xfrm>
            <a:off x="2729325" y="3354834"/>
            <a:ext cx="2324842" cy="1683686"/>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500" dirty="0">
                <a:latin typeface="Courier New"/>
                <a:ea typeface="Courier New"/>
                <a:cs typeface="Courier New"/>
                <a:sym typeface="Courier New"/>
              </a:rPr>
              <a:t>WITH </a:t>
            </a:r>
            <a:r>
              <a:rPr lang="en-US" sz="500" dirty="0" err="1">
                <a:latin typeface="Courier New"/>
                <a:ea typeface="Courier New"/>
                <a:cs typeface="Courier New"/>
                <a:sym typeface="Courier New"/>
              </a:rPr>
              <a:t>last_touch</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MAX(timestamp) as </a:t>
            </a:r>
            <a:r>
              <a:rPr lang="en-US" sz="500" dirty="0" err="1">
                <a:latin typeface="Courier New"/>
                <a:ea typeface="Courier New"/>
                <a:cs typeface="Courier New"/>
                <a:sym typeface="Courier New"/>
              </a:rPr>
              <a:t>last_touch_at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page_visits</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GROUP BY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err="1">
                <a:latin typeface="Courier New"/>
                <a:ea typeface="Courier New"/>
                <a:cs typeface="Courier New"/>
                <a:sym typeface="Courier New"/>
              </a:rPr>
              <a:t>lt_attr</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lt.user_id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lt.last_touch_at</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pv.utm_campaign</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last_touch</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lt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JOIN </a:t>
            </a:r>
            <a:r>
              <a:rPr lang="en-US" sz="500" dirty="0" err="1">
                <a:latin typeface="Courier New"/>
                <a:ea typeface="Courier New"/>
                <a:cs typeface="Courier New"/>
                <a:sym typeface="Courier New"/>
              </a:rPr>
              <a:t>page_visits</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pv</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ON </a:t>
            </a:r>
            <a:r>
              <a:rPr lang="en-US" sz="500" dirty="0" err="1">
                <a:latin typeface="Courier New"/>
                <a:ea typeface="Courier New"/>
                <a:cs typeface="Courier New"/>
                <a:sym typeface="Courier New"/>
              </a:rPr>
              <a:t>lt.user_id</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pv.user_id</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AND </a:t>
            </a:r>
            <a:r>
              <a:rPr lang="en-US" sz="500" dirty="0" err="1">
                <a:latin typeface="Courier New"/>
                <a:ea typeface="Courier New"/>
                <a:cs typeface="Courier New"/>
                <a:sym typeface="Courier New"/>
              </a:rPr>
              <a:t>lt.last_touch_at</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pv.timestamp</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SELECT </a:t>
            </a:r>
            <a:r>
              <a:rPr lang="en-US" sz="500" dirty="0" err="1">
                <a:latin typeface="Courier New"/>
                <a:ea typeface="Courier New"/>
                <a:cs typeface="Courier New"/>
                <a:sym typeface="Courier New"/>
              </a:rPr>
              <a:t>lt_attr.utm_source</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lt_attr.utm_campaign</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utm_campaign</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COUNT(*) AS '#_</a:t>
            </a:r>
            <a:r>
              <a:rPr lang="en-US" sz="500" dirty="0" err="1">
                <a:latin typeface="Courier New"/>
                <a:ea typeface="Courier New"/>
                <a:cs typeface="Courier New"/>
                <a:sym typeface="Courier New"/>
              </a:rPr>
              <a:t>of_last_touches</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FROM </a:t>
            </a:r>
            <a:r>
              <a:rPr lang="en-US" sz="500" dirty="0" err="1">
                <a:latin typeface="Courier New"/>
                <a:ea typeface="Courier New"/>
                <a:cs typeface="Courier New"/>
                <a:sym typeface="Courier New"/>
              </a:rPr>
              <a:t>lt_attr</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GROUP BY 1, 2</a:t>
            </a:r>
          </a:p>
          <a:p>
            <a:pPr lvl="0">
              <a:buClr>
                <a:schemeClr val="dk1"/>
              </a:buClr>
              <a:buSzPts val="1100"/>
            </a:pPr>
            <a:r>
              <a:rPr lang="en-US" sz="500" dirty="0">
                <a:latin typeface="Courier New"/>
                <a:ea typeface="Courier New"/>
                <a:cs typeface="Courier New"/>
                <a:sym typeface="Courier New"/>
              </a:rPr>
              <a:t>ORDER BY 3 DESC;</a:t>
            </a:r>
            <a:endParaRPr sz="500" dirty="0">
              <a:latin typeface="Courier New"/>
              <a:ea typeface="Courier New"/>
              <a:cs typeface="Courier New"/>
              <a:sym typeface="Courier New"/>
            </a:endParaRPr>
          </a:p>
        </p:txBody>
      </p:sp>
    </p:spTree>
    <p:extLst>
      <p:ext uri="{BB962C8B-B14F-4D97-AF65-F5344CB8AC3E}">
        <p14:creationId xmlns:p14="http://schemas.microsoft.com/office/powerpoint/2010/main" val="39369129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295269"/>
                </a:solidFill>
              </a:rPr>
              <a:t>Example Table of Contents</a:t>
            </a:r>
            <a:endParaRPr b="1">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Get familiar with CoolTShirts</a:t>
            </a:r>
            <a:endParaRPr sz="240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What is the user journey?</a:t>
            </a:r>
            <a:endParaRPr sz="240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Optimize the campaign budget</a:t>
            </a:r>
            <a:endParaRPr sz="240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1. </a:t>
            </a:r>
            <a:r>
              <a:rPr lang="en-US" sz="4800" dirty="0">
                <a:solidFill>
                  <a:schemeClr val="lt1"/>
                </a:solidFill>
                <a:latin typeface="Roboto Black"/>
                <a:ea typeface="Roboto Black"/>
                <a:cs typeface="Roboto Black"/>
                <a:sym typeface="Roboto Black"/>
              </a:rPr>
              <a:t>Get Familiar With the Company</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1.1 </a:t>
            </a:r>
            <a:r>
              <a:rPr lang="en-US" sz="2400" b="1" dirty="0">
                <a:solidFill>
                  <a:srgbClr val="295269"/>
                </a:solidFill>
                <a:latin typeface="Roboto"/>
                <a:ea typeface="Roboto"/>
                <a:cs typeface="Roboto"/>
                <a:sym typeface="Roboto"/>
              </a:rPr>
              <a:t>How many campaigns and sources does </a:t>
            </a:r>
            <a:r>
              <a:rPr lang="en-US" sz="2400" b="1" dirty="0" err="1">
                <a:solidFill>
                  <a:srgbClr val="295269"/>
                </a:solidFill>
                <a:latin typeface="Roboto"/>
                <a:ea typeface="Roboto"/>
                <a:cs typeface="Roboto"/>
                <a:sym typeface="Roboto"/>
              </a:rPr>
              <a:t>CoolTshirts</a:t>
            </a:r>
            <a:r>
              <a:rPr lang="en-US" sz="2400" b="1" dirty="0">
                <a:solidFill>
                  <a:srgbClr val="295269"/>
                </a:solidFill>
                <a:latin typeface="Roboto"/>
                <a:ea typeface="Roboto"/>
                <a:cs typeface="Roboto"/>
                <a:sym typeface="Roboto"/>
              </a:rPr>
              <a:t> use?</a:t>
            </a:r>
            <a:endParaRPr sz="2400" b="1" dirty="0">
              <a:solidFill>
                <a:srgbClr val="295269"/>
              </a:solidFill>
              <a:latin typeface="Roboto"/>
              <a:ea typeface="Roboto"/>
              <a:cs typeface="Roboto"/>
              <a:sym typeface="Roboto"/>
            </a:endParaRPr>
          </a:p>
        </p:txBody>
      </p:sp>
      <p:sp>
        <p:nvSpPr>
          <p:cNvPr id="323" name="Shape 323"/>
          <p:cNvSpPr txBox="1"/>
          <p:nvPr/>
        </p:nvSpPr>
        <p:spPr>
          <a:xfrm>
            <a:off x="177974" y="3190801"/>
            <a:ext cx="4920899" cy="655755"/>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800" dirty="0">
                <a:latin typeface="Courier New"/>
                <a:ea typeface="Courier New"/>
                <a:cs typeface="Courier New"/>
                <a:sym typeface="Courier New"/>
              </a:rPr>
              <a:t>SELECT COUNT (DISTINCT </a:t>
            </a:r>
            <a:r>
              <a:rPr lang="en-US" sz="800" dirty="0" err="1">
                <a:latin typeface="Courier New"/>
                <a:ea typeface="Courier New"/>
                <a:cs typeface="Courier New"/>
                <a:sym typeface="Courier New"/>
              </a:rPr>
              <a:t>utm_campaign</a:t>
            </a:r>
            <a:r>
              <a:rPr lang="en-US" sz="800" dirty="0">
                <a:latin typeface="Courier New"/>
                <a:ea typeface="Courier New"/>
                <a:cs typeface="Courier New"/>
                <a:sym typeface="Courier New"/>
              </a:rPr>
              <a:t>) AS 'Distinct Campaigns'</a:t>
            </a:r>
          </a:p>
          <a:p>
            <a:pPr lvl="0">
              <a:buClr>
                <a:schemeClr val="dk1"/>
              </a:buClr>
              <a:buSzPts val="1100"/>
            </a:pPr>
            <a:r>
              <a:rPr lang="en-US" sz="800" dirty="0">
                <a:latin typeface="Courier New"/>
                <a:ea typeface="Courier New"/>
                <a:cs typeface="Courier New"/>
                <a:sym typeface="Courier New"/>
              </a:rPr>
              <a:t>FROM </a:t>
            </a:r>
            <a:r>
              <a:rPr lang="en-US" sz="800" dirty="0" err="1">
                <a:latin typeface="Courier New"/>
                <a:ea typeface="Courier New"/>
                <a:cs typeface="Courier New"/>
                <a:sym typeface="Courier New"/>
              </a:rPr>
              <a:t>page_visits</a:t>
            </a:r>
            <a:r>
              <a:rPr lang="en-US" sz="800" dirty="0">
                <a:latin typeface="Courier New"/>
                <a:ea typeface="Courier New"/>
                <a:cs typeface="Courier New"/>
                <a:sym typeface="Courier New"/>
              </a:rPr>
              <a:t>;</a:t>
            </a:r>
            <a:endParaRPr sz="800" dirty="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err="1">
                <a:latin typeface="Roboto"/>
                <a:ea typeface="Roboto"/>
                <a:cs typeface="Roboto"/>
                <a:sym typeface="Roboto"/>
              </a:rPr>
              <a:t>CoolTShirts</a:t>
            </a:r>
            <a:r>
              <a:rPr lang="en-US" sz="1200" dirty="0">
                <a:latin typeface="Roboto"/>
                <a:ea typeface="Roboto"/>
                <a:cs typeface="Roboto"/>
                <a:sym typeface="Roboto"/>
              </a:rPr>
              <a:t> uses 8 distinct campaigns</a:t>
            </a:r>
          </a:p>
          <a:p>
            <a:pPr marL="171450" indent="-171450">
              <a:lnSpc>
                <a:spcPct val="115000"/>
              </a:lnSpc>
              <a:buClr>
                <a:schemeClr val="dk1"/>
              </a:buClr>
              <a:buSzPts val="1100"/>
              <a:buFont typeface="Arial" panose="020B0604020202020204" pitchFamily="34" charset="0"/>
              <a:buChar char="•"/>
            </a:pPr>
            <a:r>
              <a:rPr lang="en-US" sz="1200" dirty="0" err="1">
                <a:latin typeface="Roboto"/>
                <a:ea typeface="Roboto"/>
                <a:cs typeface="Roboto"/>
                <a:sym typeface="Roboto"/>
              </a:rPr>
              <a:t>CoolTShirts</a:t>
            </a:r>
            <a:r>
              <a:rPr lang="en-US" sz="1200" dirty="0">
                <a:latin typeface="Roboto"/>
                <a:ea typeface="Roboto"/>
                <a:cs typeface="Roboto"/>
                <a:sym typeface="Roboto"/>
              </a:rPr>
              <a:t> uses 6 distinct sources</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961177637"/>
              </p:ext>
            </p:extLst>
          </p:nvPr>
        </p:nvGraphicFramePr>
        <p:xfrm>
          <a:off x="5418628" y="1201325"/>
          <a:ext cx="1459350" cy="752275"/>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tblGrid>
              <a:tr h="416800">
                <a:tc>
                  <a:txBody>
                    <a:bodyPr/>
                    <a:lstStyle/>
                    <a:p>
                      <a:pPr marL="0" lvl="0" indent="0" algn="ctr" rtl="0">
                        <a:spcBef>
                          <a:spcPts val="0"/>
                        </a:spcBef>
                        <a:spcAft>
                          <a:spcPts val="0"/>
                        </a:spcAft>
                        <a:buNone/>
                      </a:pPr>
                      <a:r>
                        <a:rPr lang="en-US" sz="1000" b="1" dirty="0">
                          <a:solidFill>
                            <a:srgbClr val="FFFFFF"/>
                          </a:solidFill>
                        </a:rPr>
                        <a:t>Distinct Campaigns</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marL="0" lvl="0" indent="0" algn="ctr" rtl="0">
                        <a:spcBef>
                          <a:spcPts val="0"/>
                        </a:spcBef>
                        <a:spcAft>
                          <a:spcPts val="0"/>
                        </a:spcAft>
                        <a:buNone/>
                      </a:pPr>
                      <a:r>
                        <a:rPr lang="en-US" sz="800" dirty="0"/>
                        <a:t>8</a:t>
                      </a:r>
                      <a:endParaRPr sz="800" dirty="0"/>
                    </a:p>
                  </a:txBody>
                  <a:tcPr marL="91425" marR="91425" marT="91425" marB="91425"/>
                </a:tc>
                <a:extLst>
                  <a:ext uri="{0D108BD9-81ED-4DB2-BD59-A6C34878D82A}">
                    <a16:rowId xmlns:a16="http://schemas.microsoft.com/office/drawing/2014/main" val="10001"/>
                  </a:ext>
                </a:extLst>
              </a:tr>
            </a:tbl>
          </a:graphicData>
        </a:graphic>
      </p:graphicFrame>
      <p:graphicFrame>
        <p:nvGraphicFramePr>
          <p:cNvPr id="6" name="Shape 325">
            <a:extLst>
              <a:ext uri="{FF2B5EF4-FFF2-40B4-BE49-F238E27FC236}">
                <a16:creationId xmlns:a16="http://schemas.microsoft.com/office/drawing/2014/main" id="{09785701-9B00-4BB1-8EEB-5A7853D70964}"/>
              </a:ext>
            </a:extLst>
          </p:cNvPr>
          <p:cNvGraphicFramePr/>
          <p:nvPr>
            <p:extLst>
              <p:ext uri="{D42A27DB-BD31-4B8C-83A1-F6EECF244321}">
                <p14:modId xmlns:p14="http://schemas.microsoft.com/office/powerpoint/2010/main" val="3065025846"/>
              </p:ext>
            </p:extLst>
          </p:nvPr>
        </p:nvGraphicFramePr>
        <p:xfrm>
          <a:off x="7469609" y="1201325"/>
          <a:ext cx="1459350" cy="752275"/>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tblGrid>
              <a:tr h="376011">
                <a:tc>
                  <a:txBody>
                    <a:bodyPr/>
                    <a:lstStyle/>
                    <a:p>
                      <a:pPr marL="0" lvl="0" indent="0" algn="ctr" rtl="0">
                        <a:spcBef>
                          <a:spcPts val="0"/>
                        </a:spcBef>
                        <a:spcAft>
                          <a:spcPts val="0"/>
                        </a:spcAft>
                        <a:buNone/>
                      </a:pPr>
                      <a:r>
                        <a:rPr lang="en-US" sz="1000" b="1" dirty="0">
                          <a:solidFill>
                            <a:srgbClr val="FFFFFF"/>
                          </a:solidFill>
                        </a:rPr>
                        <a:t>Distinct Sources</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76264">
                <a:tc>
                  <a:txBody>
                    <a:bodyPr/>
                    <a:lstStyle/>
                    <a:p>
                      <a:pPr marL="0" lvl="0" indent="0" algn="ctr" rtl="0">
                        <a:spcBef>
                          <a:spcPts val="0"/>
                        </a:spcBef>
                        <a:spcAft>
                          <a:spcPts val="0"/>
                        </a:spcAft>
                        <a:buNone/>
                      </a:pPr>
                      <a:r>
                        <a:rPr lang="en-US" sz="800" dirty="0"/>
                        <a:t>6</a:t>
                      </a:r>
                      <a:endParaRPr sz="800" dirty="0"/>
                    </a:p>
                  </a:txBody>
                  <a:tcPr marL="91425" marR="91425" marT="91425" marB="91425"/>
                </a:tc>
                <a:extLst>
                  <a:ext uri="{0D108BD9-81ED-4DB2-BD59-A6C34878D82A}">
                    <a16:rowId xmlns:a16="http://schemas.microsoft.com/office/drawing/2014/main" val="10001"/>
                  </a:ext>
                </a:extLst>
              </a:tr>
            </a:tbl>
          </a:graphicData>
        </a:graphic>
      </p:graphicFrame>
      <p:sp>
        <p:nvSpPr>
          <p:cNvPr id="7" name="Shape 323">
            <a:extLst>
              <a:ext uri="{FF2B5EF4-FFF2-40B4-BE49-F238E27FC236}">
                <a16:creationId xmlns:a16="http://schemas.microsoft.com/office/drawing/2014/main" id="{4A7EFA65-F191-40B0-9260-92FD3B716260}"/>
              </a:ext>
            </a:extLst>
          </p:cNvPr>
          <p:cNvSpPr txBox="1"/>
          <p:nvPr/>
        </p:nvSpPr>
        <p:spPr>
          <a:xfrm>
            <a:off x="177975" y="4117816"/>
            <a:ext cx="4920898" cy="655755"/>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800" dirty="0">
                <a:latin typeface="Courier New"/>
                <a:ea typeface="Courier New"/>
                <a:cs typeface="Courier New"/>
                <a:sym typeface="Courier New"/>
              </a:rPr>
              <a:t>SELECT COUNT (DISTINCT </a:t>
            </a:r>
            <a:r>
              <a:rPr lang="en-US" sz="800" dirty="0" err="1">
                <a:latin typeface="Courier New"/>
                <a:ea typeface="Courier New"/>
                <a:cs typeface="Courier New"/>
                <a:sym typeface="Courier New"/>
              </a:rPr>
              <a:t>utm_source</a:t>
            </a:r>
            <a:r>
              <a:rPr lang="en-US" sz="800" dirty="0">
                <a:latin typeface="Courier New"/>
                <a:ea typeface="Courier New"/>
                <a:cs typeface="Courier New"/>
                <a:sym typeface="Courier New"/>
              </a:rPr>
              <a:t>) AS 'Distinct Sources'</a:t>
            </a:r>
          </a:p>
          <a:p>
            <a:pPr lvl="0">
              <a:buClr>
                <a:schemeClr val="dk1"/>
              </a:buClr>
              <a:buSzPts val="1100"/>
            </a:pPr>
            <a:r>
              <a:rPr lang="en-US" sz="800" dirty="0">
                <a:latin typeface="Courier New"/>
                <a:ea typeface="Courier New"/>
                <a:cs typeface="Courier New"/>
                <a:sym typeface="Courier New"/>
              </a:rPr>
              <a:t>FROM </a:t>
            </a:r>
            <a:r>
              <a:rPr lang="en-US" sz="800" dirty="0" err="1">
                <a:latin typeface="Courier New"/>
                <a:ea typeface="Courier New"/>
                <a:cs typeface="Courier New"/>
                <a:sym typeface="Courier New"/>
              </a:rPr>
              <a:t>page_visits</a:t>
            </a:r>
            <a:r>
              <a:rPr lang="en-US" sz="800" dirty="0">
                <a:latin typeface="Courier New"/>
                <a:ea typeface="Courier New"/>
                <a:cs typeface="Courier New"/>
                <a:sym typeface="Courier New"/>
              </a:rPr>
              <a:t>;</a:t>
            </a:r>
            <a:endParaRPr sz="800" dirty="0">
              <a:latin typeface="Courier New"/>
              <a:ea typeface="Courier New"/>
              <a:cs typeface="Courier New"/>
              <a:sym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1.2 </a:t>
            </a:r>
            <a:r>
              <a:rPr lang="en-US" sz="2400" b="1" dirty="0">
                <a:solidFill>
                  <a:srgbClr val="295269"/>
                </a:solidFill>
                <a:latin typeface="Roboto"/>
                <a:ea typeface="Roboto"/>
                <a:cs typeface="Roboto"/>
                <a:sym typeface="Roboto"/>
              </a:rPr>
              <a:t>How are the campaigns and sources related?  </a:t>
            </a:r>
            <a:endParaRPr sz="2400" b="1" dirty="0">
              <a:solidFill>
                <a:srgbClr val="295269"/>
              </a:solidFill>
              <a:latin typeface="Roboto"/>
              <a:ea typeface="Roboto"/>
              <a:cs typeface="Roboto"/>
              <a:sym typeface="Roboto"/>
            </a:endParaRPr>
          </a:p>
        </p:txBody>
      </p:sp>
      <p:sp>
        <p:nvSpPr>
          <p:cNvPr id="323" name="Shape 323"/>
          <p:cNvSpPr txBox="1"/>
          <p:nvPr/>
        </p:nvSpPr>
        <p:spPr>
          <a:xfrm>
            <a:off x="481525" y="3983963"/>
            <a:ext cx="4204774" cy="1027486"/>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Distinct </a:t>
            </a:r>
            <a:r>
              <a:rPr lang="en-US" sz="900" dirty="0" err="1">
                <a:latin typeface="Courier New"/>
                <a:ea typeface="Courier New"/>
                <a:cs typeface="Courier New"/>
                <a:sym typeface="Courier New"/>
              </a:rPr>
              <a:t>utm_campaign</a:t>
            </a:r>
            <a:r>
              <a:rPr lang="en-US" sz="900" dirty="0">
                <a:latin typeface="Courier New"/>
                <a:ea typeface="Courier New"/>
                <a:cs typeface="Courier New"/>
                <a:sym typeface="Courier New"/>
              </a:rPr>
              <a:t>, </a:t>
            </a:r>
          </a:p>
          <a:p>
            <a:pPr lvl="0">
              <a:buClr>
                <a:schemeClr val="dk1"/>
              </a:buClr>
              <a:buSzPts val="1100"/>
            </a:pPr>
            <a:r>
              <a:rPr lang="en-US" sz="900" dirty="0" err="1">
                <a:latin typeface="Courier New"/>
                <a:ea typeface="Courier New"/>
                <a:cs typeface="Courier New"/>
                <a:sym typeface="Courier New"/>
              </a:rPr>
              <a:t>utm_source</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GROUP BY 1;</a:t>
            </a:r>
            <a:endParaRPr sz="900" dirty="0">
              <a:latin typeface="Courier New"/>
              <a:ea typeface="Courier New"/>
              <a:cs typeface="Courier New"/>
              <a:sym typeface="Courier New"/>
            </a:endParaRPr>
          </a:p>
        </p:txBody>
      </p:sp>
      <p:sp>
        <p:nvSpPr>
          <p:cNvPr id="324" name="Shape 324"/>
          <p:cNvSpPr txBox="1"/>
          <p:nvPr/>
        </p:nvSpPr>
        <p:spPr>
          <a:xfrm>
            <a:off x="481525" y="1159537"/>
            <a:ext cx="4204775" cy="260647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000" dirty="0">
                <a:latin typeface="Roboto"/>
                <a:ea typeface="Roboto"/>
                <a:cs typeface="Roboto"/>
                <a:sym typeface="Roboto"/>
              </a:rPr>
              <a:t>The sources and campaigns are shown to the right.  </a:t>
            </a:r>
          </a:p>
          <a:p>
            <a:pPr marL="171450" lvl="2"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It was interesting to see that each campaign was limited to only one source as you can often see marketing campaigns covered by several advertising sources.  </a:t>
            </a:r>
          </a:p>
          <a:p>
            <a:pPr marL="171450" lvl="2"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It may  be better for the user making the </a:t>
            </a:r>
            <a:r>
              <a:rPr lang="en-US" sz="1000" dirty="0" err="1">
                <a:latin typeface="Roboto"/>
                <a:ea typeface="Roboto"/>
                <a:cs typeface="Roboto"/>
                <a:sym typeface="Roboto"/>
              </a:rPr>
              <a:t>utm</a:t>
            </a:r>
            <a:r>
              <a:rPr lang="en-US" sz="1000" dirty="0">
                <a:latin typeface="Roboto"/>
                <a:ea typeface="Roboto"/>
                <a:cs typeface="Roboto"/>
                <a:sym typeface="Roboto"/>
              </a:rPr>
              <a:t> tracking </a:t>
            </a:r>
            <a:r>
              <a:rPr lang="en-US" sz="1000" dirty="0" err="1">
                <a:latin typeface="Roboto"/>
                <a:ea typeface="Roboto"/>
                <a:cs typeface="Roboto"/>
                <a:sym typeface="Roboto"/>
              </a:rPr>
              <a:t>url’s</a:t>
            </a:r>
            <a:r>
              <a:rPr lang="en-US" sz="1000" dirty="0">
                <a:latin typeface="Roboto"/>
                <a:ea typeface="Roboto"/>
                <a:cs typeface="Roboto"/>
                <a:sym typeface="Roboto"/>
              </a:rPr>
              <a:t> to use ‘medium.com’ rather than medium as that looked to be an error at first glance from someone placing ‘medium’ as the source when it is usually its own standalone </a:t>
            </a:r>
            <a:r>
              <a:rPr lang="en-US" sz="1000" dirty="0" err="1">
                <a:latin typeface="Roboto"/>
                <a:ea typeface="Roboto"/>
                <a:cs typeface="Roboto"/>
                <a:sym typeface="Roboto"/>
              </a:rPr>
              <a:t>utm</a:t>
            </a:r>
            <a:r>
              <a:rPr lang="en-US" sz="1000" dirty="0">
                <a:latin typeface="Roboto"/>
                <a:ea typeface="Roboto"/>
                <a:cs typeface="Roboto"/>
                <a:sym typeface="Roboto"/>
              </a:rPr>
              <a:t> parameter (</a:t>
            </a:r>
            <a:r>
              <a:rPr lang="en-US" sz="1000" dirty="0" err="1">
                <a:latin typeface="Roboto"/>
                <a:ea typeface="Roboto"/>
                <a:cs typeface="Roboto"/>
                <a:sym typeface="Roboto"/>
              </a:rPr>
              <a:t>utm_medium</a:t>
            </a:r>
            <a:r>
              <a:rPr lang="en-US" sz="1000" dirty="0">
                <a:latin typeface="Roboto"/>
                <a:ea typeface="Roboto"/>
                <a:cs typeface="Roboto"/>
                <a:sym typeface="Roboto"/>
              </a:rPr>
              <a:t>=)</a:t>
            </a:r>
          </a:p>
          <a:p>
            <a:pPr marL="171450" lvl="2"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The difference between a </a:t>
            </a:r>
            <a:r>
              <a:rPr lang="en-US" sz="1000" dirty="0" err="1">
                <a:latin typeface="Roboto"/>
                <a:ea typeface="Roboto"/>
                <a:cs typeface="Roboto"/>
                <a:sym typeface="Roboto"/>
              </a:rPr>
              <a:t>utm_source</a:t>
            </a:r>
            <a:r>
              <a:rPr lang="en-US" sz="1000" dirty="0">
                <a:latin typeface="Roboto"/>
                <a:ea typeface="Roboto"/>
                <a:cs typeface="Roboto"/>
                <a:sym typeface="Roboto"/>
              </a:rPr>
              <a:t> and </a:t>
            </a:r>
            <a:r>
              <a:rPr lang="en-US" sz="1000" dirty="0" err="1">
                <a:latin typeface="Roboto"/>
                <a:ea typeface="Roboto"/>
                <a:cs typeface="Roboto"/>
                <a:sym typeface="Roboto"/>
              </a:rPr>
              <a:t>utm_campaign</a:t>
            </a:r>
            <a:r>
              <a:rPr lang="en-US" sz="1000" dirty="0">
                <a:latin typeface="Roboto"/>
                <a:ea typeface="Roboto"/>
                <a:cs typeface="Roboto"/>
                <a:sym typeface="Roboto"/>
              </a:rPr>
              <a:t> is that the </a:t>
            </a:r>
            <a:r>
              <a:rPr lang="en-US" sz="1000" dirty="0" err="1">
                <a:latin typeface="Roboto"/>
                <a:ea typeface="Roboto"/>
                <a:cs typeface="Roboto"/>
                <a:sym typeface="Roboto"/>
              </a:rPr>
              <a:t>utm_campaign</a:t>
            </a:r>
            <a:r>
              <a:rPr lang="en-US" sz="1000" dirty="0">
                <a:latin typeface="Roboto"/>
                <a:ea typeface="Roboto"/>
                <a:cs typeface="Roboto"/>
                <a:sym typeface="Roboto"/>
              </a:rPr>
              <a:t> is the name of overall marketing campaign being run whereas a </a:t>
            </a:r>
            <a:r>
              <a:rPr lang="en-US" sz="1000" dirty="0" err="1">
                <a:latin typeface="Roboto"/>
                <a:ea typeface="Roboto"/>
                <a:cs typeface="Roboto"/>
                <a:sym typeface="Roboto"/>
              </a:rPr>
              <a:t>utm_source</a:t>
            </a:r>
            <a:r>
              <a:rPr lang="en-US" sz="1000" dirty="0">
                <a:latin typeface="Roboto"/>
                <a:ea typeface="Roboto"/>
                <a:cs typeface="Roboto"/>
                <a:sym typeface="Roboto"/>
              </a:rPr>
              <a:t> is a specific source of the traffic being driven to the website.  The </a:t>
            </a:r>
            <a:r>
              <a:rPr lang="en-US" sz="1000" dirty="0" err="1">
                <a:latin typeface="Roboto"/>
                <a:ea typeface="Roboto"/>
                <a:cs typeface="Roboto"/>
                <a:sym typeface="Roboto"/>
              </a:rPr>
              <a:t>utm_campaign</a:t>
            </a:r>
            <a:r>
              <a:rPr lang="en-US" sz="1000" dirty="0">
                <a:latin typeface="Roboto"/>
                <a:ea typeface="Roboto"/>
                <a:cs typeface="Roboto"/>
                <a:sym typeface="Roboto"/>
              </a:rPr>
              <a:t> works great for organizing several </a:t>
            </a:r>
            <a:r>
              <a:rPr lang="en-US" sz="1000" dirty="0" err="1">
                <a:latin typeface="Roboto"/>
                <a:ea typeface="Roboto"/>
                <a:cs typeface="Roboto"/>
                <a:sym typeface="Roboto"/>
              </a:rPr>
              <a:t>utm_sources</a:t>
            </a:r>
            <a:r>
              <a:rPr lang="en-US" sz="1000" dirty="0">
                <a:latin typeface="Roboto"/>
                <a:ea typeface="Roboto"/>
                <a:cs typeface="Roboto"/>
                <a:sym typeface="Roboto"/>
              </a:rPr>
              <a:t> that are working together under a common campaign.</a:t>
            </a:r>
          </a:p>
          <a:p>
            <a:pPr marL="171450" lvl="2" indent="-171450">
              <a:lnSpc>
                <a:spcPct val="115000"/>
              </a:lnSpc>
              <a:buClr>
                <a:schemeClr val="dk1"/>
              </a:buClr>
              <a:buSzPts val="1100"/>
              <a:buFont typeface="Arial" panose="020B0604020202020204" pitchFamily="34" charset="0"/>
              <a:buChar char="•"/>
            </a:pPr>
            <a:endParaRPr sz="8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968751014"/>
              </p:ext>
            </p:extLst>
          </p:nvPr>
        </p:nvGraphicFramePr>
        <p:xfrm>
          <a:off x="5334425" y="1159537"/>
          <a:ext cx="3328050" cy="3749790"/>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gridCol w="1868700">
                  <a:extLst>
                    <a:ext uri="{9D8B030D-6E8A-4147-A177-3AD203B41FA5}">
                      <a16:colId xmlns:a16="http://schemas.microsoft.com/office/drawing/2014/main" val="20001"/>
                    </a:ext>
                  </a:extLst>
                </a:gridCol>
              </a:tblGrid>
              <a:tr h="333963">
                <a:tc>
                  <a:txBody>
                    <a:bodyPr/>
                    <a:lstStyle/>
                    <a:p>
                      <a:pPr marL="0" lvl="0" indent="0" algn="ctr" rtl="0">
                        <a:spcBef>
                          <a:spcPts val="0"/>
                        </a:spcBef>
                        <a:spcAft>
                          <a:spcPts val="0"/>
                        </a:spcAft>
                        <a:buNone/>
                      </a:pPr>
                      <a:r>
                        <a:rPr lang="en-US" sz="1000" b="1" dirty="0" err="1">
                          <a:solidFill>
                            <a:srgbClr val="FFFFFF"/>
                          </a:solidFill>
                        </a:rPr>
                        <a:t>utm_source</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US" sz="1000" b="1" dirty="0" err="1">
                          <a:solidFill>
                            <a:srgbClr val="FFFFFF"/>
                          </a:solidFill>
                        </a:rPr>
                        <a:t>utm_campaign</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algn="ctr"/>
                      <a:r>
                        <a:rPr lang="en-US" dirty="0" err="1">
                          <a:solidFill>
                            <a:srgbClr val="525252"/>
                          </a:solidFill>
                          <a:effectLst/>
                        </a:rPr>
                        <a:t>nytimes</a:t>
                      </a:r>
                      <a:endParaRPr lang="en-US" dirty="0">
                        <a:solidFill>
                          <a:srgbClr val="525252"/>
                        </a:solidFill>
                        <a:effectLst/>
                      </a:endParaRPr>
                    </a:p>
                  </a:txBody>
                  <a:tcPr anchor="ctr"/>
                </a:tc>
                <a:tc>
                  <a:txBody>
                    <a:bodyPr/>
                    <a:lstStyle/>
                    <a:p>
                      <a:pPr algn="ctr"/>
                      <a:r>
                        <a:rPr lang="en-US">
                          <a:solidFill>
                            <a:srgbClr val="525252"/>
                          </a:solidFill>
                          <a:effectLst/>
                        </a:rPr>
                        <a:t>getting-to-know-cool-tshirts</a:t>
                      </a:r>
                    </a:p>
                  </a:txBody>
                  <a:tcPr anchor="ctr"/>
                </a:tc>
                <a:extLst>
                  <a:ext uri="{0D108BD9-81ED-4DB2-BD59-A6C34878D82A}">
                    <a16:rowId xmlns:a16="http://schemas.microsoft.com/office/drawing/2014/main" val="10001"/>
                  </a:ext>
                </a:extLst>
              </a:tr>
              <a:tr h="335475">
                <a:tc>
                  <a:txBody>
                    <a:bodyPr/>
                    <a:lstStyle/>
                    <a:p>
                      <a:pPr algn="ctr"/>
                      <a:r>
                        <a:rPr lang="en-US">
                          <a:solidFill>
                            <a:srgbClr val="525252"/>
                          </a:solidFill>
                          <a:effectLst/>
                        </a:rPr>
                        <a:t>email</a:t>
                      </a:r>
                    </a:p>
                  </a:txBody>
                  <a:tcPr anchor="ctr"/>
                </a:tc>
                <a:tc>
                  <a:txBody>
                    <a:bodyPr/>
                    <a:lstStyle/>
                    <a:p>
                      <a:pPr algn="ctr"/>
                      <a:r>
                        <a:rPr lang="en-US">
                          <a:solidFill>
                            <a:srgbClr val="525252"/>
                          </a:solidFill>
                          <a:effectLst/>
                        </a:rPr>
                        <a:t>weekly-newsletter</a:t>
                      </a:r>
                    </a:p>
                  </a:txBody>
                  <a:tcPr anchor="ctr"/>
                </a:tc>
                <a:extLst>
                  <a:ext uri="{0D108BD9-81ED-4DB2-BD59-A6C34878D82A}">
                    <a16:rowId xmlns:a16="http://schemas.microsoft.com/office/drawing/2014/main" val="1225527193"/>
                  </a:ext>
                </a:extLst>
              </a:tr>
              <a:tr h="335475">
                <a:tc>
                  <a:txBody>
                    <a:bodyPr/>
                    <a:lstStyle/>
                    <a:p>
                      <a:pPr algn="ctr"/>
                      <a:r>
                        <a:rPr lang="en-US">
                          <a:solidFill>
                            <a:srgbClr val="525252"/>
                          </a:solidFill>
                          <a:effectLst/>
                        </a:rPr>
                        <a:t>buzzfeed</a:t>
                      </a:r>
                    </a:p>
                  </a:txBody>
                  <a:tcPr anchor="ctr"/>
                </a:tc>
                <a:tc>
                  <a:txBody>
                    <a:bodyPr/>
                    <a:lstStyle/>
                    <a:p>
                      <a:pPr algn="ctr"/>
                      <a:r>
                        <a:rPr lang="en-US">
                          <a:solidFill>
                            <a:srgbClr val="525252"/>
                          </a:solidFill>
                          <a:effectLst/>
                        </a:rPr>
                        <a:t>ten-crazy-cool-tshirts-facts</a:t>
                      </a:r>
                    </a:p>
                  </a:txBody>
                  <a:tcPr anchor="ctr"/>
                </a:tc>
                <a:extLst>
                  <a:ext uri="{0D108BD9-81ED-4DB2-BD59-A6C34878D82A}">
                    <a16:rowId xmlns:a16="http://schemas.microsoft.com/office/drawing/2014/main" val="1316774370"/>
                  </a:ext>
                </a:extLst>
              </a:tr>
              <a:tr h="335475">
                <a:tc>
                  <a:txBody>
                    <a:bodyPr/>
                    <a:lstStyle/>
                    <a:p>
                      <a:pPr algn="ctr"/>
                      <a:r>
                        <a:rPr lang="en-US">
                          <a:solidFill>
                            <a:srgbClr val="525252"/>
                          </a:solidFill>
                          <a:effectLst/>
                        </a:rPr>
                        <a:t>email</a:t>
                      </a:r>
                    </a:p>
                  </a:txBody>
                  <a:tcPr anchor="ctr"/>
                </a:tc>
                <a:tc>
                  <a:txBody>
                    <a:bodyPr/>
                    <a:lstStyle/>
                    <a:p>
                      <a:pPr algn="ctr"/>
                      <a:r>
                        <a:rPr lang="en-US">
                          <a:solidFill>
                            <a:srgbClr val="525252"/>
                          </a:solidFill>
                          <a:effectLst/>
                        </a:rPr>
                        <a:t>retargetting-campaign</a:t>
                      </a:r>
                    </a:p>
                  </a:txBody>
                  <a:tcPr anchor="ctr"/>
                </a:tc>
                <a:extLst>
                  <a:ext uri="{0D108BD9-81ED-4DB2-BD59-A6C34878D82A}">
                    <a16:rowId xmlns:a16="http://schemas.microsoft.com/office/drawing/2014/main" val="2995537689"/>
                  </a:ext>
                </a:extLst>
              </a:tr>
              <a:tr h="335475">
                <a:tc>
                  <a:txBody>
                    <a:bodyPr/>
                    <a:lstStyle/>
                    <a:p>
                      <a:pPr algn="ctr"/>
                      <a:r>
                        <a:rPr lang="en-US">
                          <a:solidFill>
                            <a:srgbClr val="525252"/>
                          </a:solidFill>
                          <a:effectLst/>
                        </a:rPr>
                        <a:t>facebook</a:t>
                      </a:r>
                    </a:p>
                  </a:txBody>
                  <a:tcPr anchor="ctr"/>
                </a:tc>
                <a:tc>
                  <a:txBody>
                    <a:bodyPr/>
                    <a:lstStyle/>
                    <a:p>
                      <a:pPr algn="ctr"/>
                      <a:r>
                        <a:rPr lang="en-US">
                          <a:solidFill>
                            <a:srgbClr val="525252"/>
                          </a:solidFill>
                          <a:effectLst/>
                        </a:rPr>
                        <a:t>retargetting-ad</a:t>
                      </a:r>
                    </a:p>
                  </a:txBody>
                  <a:tcPr anchor="ctr"/>
                </a:tc>
                <a:extLst>
                  <a:ext uri="{0D108BD9-81ED-4DB2-BD59-A6C34878D82A}">
                    <a16:rowId xmlns:a16="http://schemas.microsoft.com/office/drawing/2014/main" val="647701608"/>
                  </a:ext>
                </a:extLst>
              </a:tr>
              <a:tr h="335475">
                <a:tc>
                  <a:txBody>
                    <a:bodyPr/>
                    <a:lstStyle/>
                    <a:p>
                      <a:pPr algn="ctr"/>
                      <a:r>
                        <a:rPr lang="en-US">
                          <a:solidFill>
                            <a:srgbClr val="525252"/>
                          </a:solidFill>
                          <a:effectLst/>
                        </a:rPr>
                        <a:t>medium</a:t>
                      </a:r>
                    </a:p>
                  </a:txBody>
                  <a:tcPr anchor="ctr"/>
                </a:tc>
                <a:tc>
                  <a:txBody>
                    <a:bodyPr/>
                    <a:lstStyle/>
                    <a:p>
                      <a:pPr algn="ctr"/>
                      <a:r>
                        <a:rPr lang="en-US">
                          <a:solidFill>
                            <a:srgbClr val="525252"/>
                          </a:solidFill>
                          <a:effectLst/>
                        </a:rPr>
                        <a:t>interview-with-cool-tshirts-founder</a:t>
                      </a:r>
                    </a:p>
                  </a:txBody>
                  <a:tcPr anchor="ctr"/>
                </a:tc>
                <a:extLst>
                  <a:ext uri="{0D108BD9-81ED-4DB2-BD59-A6C34878D82A}">
                    <a16:rowId xmlns:a16="http://schemas.microsoft.com/office/drawing/2014/main" val="10002"/>
                  </a:ext>
                </a:extLst>
              </a:tr>
              <a:tr h="335475">
                <a:tc>
                  <a:txBody>
                    <a:bodyPr/>
                    <a:lstStyle/>
                    <a:p>
                      <a:pPr algn="ctr"/>
                      <a:r>
                        <a:rPr lang="en-US">
                          <a:solidFill>
                            <a:srgbClr val="525252"/>
                          </a:solidFill>
                          <a:effectLst/>
                        </a:rPr>
                        <a:t>google</a:t>
                      </a:r>
                    </a:p>
                  </a:txBody>
                  <a:tcPr anchor="ctr"/>
                </a:tc>
                <a:tc>
                  <a:txBody>
                    <a:bodyPr/>
                    <a:lstStyle/>
                    <a:p>
                      <a:pPr algn="ctr"/>
                      <a:r>
                        <a:rPr lang="en-US">
                          <a:solidFill>
                            <a:srgbClr val="525252"/>
                          </a:solidFill>
                          <a:effectLst/>
                        </a:rPr>
                        <a:t>paid-search</a:t>
                      </a:r>
                    </a:p>
                  </a:txBody>
                  <a:tcPr anchor="ctr"/>
                </a:tc>
                <a:extLst>
                  <a:ext uri="{0D108BD9-81ED-4DB2-BD59-A6C34878D82A}">
                    <a16:rowId xmlns:a16="http://schemas.microsoft.com/office/drawing/2014/main" val="10003"/>
                  </a:ext>
                </a:extLst>
              </a:tr>
              <a:tr h="335475">
                <a:tc>
                  <a:txBody>
                    <a:bodyPr/>
                    <a:lstStyle/>
                    <a:p>
                      <a:pPr algn="ctr"/>
                      <a:r>
                        <a:rPr lang="en-US">
                          <a:solidFill>
                            <a:srgbClr val="525252"/>
                          </a:solidFill>
                          <a:effectLst/>
                        </a:rPr>
                        <a:t>google</a:t>
                      </a:r>
                    </a:p>
                  </a:txBody>
                  <a:tcPr anchor="ctr"/>
                </a:tc>
                <a:tc>
                  <a:txBody>
                    <a:bodyPr/>
                    <a:lstStyle/>
                    <a:p>
                      <a:pPr algn="ctr"/>
                      <a:r>
                        <a:rPr lang="en-US" dirty="0">
                          <a:solidFill>
                            <a:srgbClr val="525252"/>
                          </a:solidFill>
                          <a:effectLst/>
                        </a:rPr>
                        <a:t>cool-</a:t>
                      </a:r>
                      <a:r>
                        <a:rPr lang="en-US" dirty="0" err="1">
                          <a:solidFill>
                            <a:srgbClr val="525252"/>
                          </a:solidFill>
                          <a:effectLst/>
                        </a:rPr>
                        <a:t>tshirts</a:t>
                      </a:r>
                      <a:r>
                        <a:rPr lang="en-US" dirty="0">
                          <a:solidFill>
                            <a:srgbClr val="525252"/>
                          </a:solidFill>
                          <a:effectLst/>
                        </a:rPr>
                        <a:t>-search</a:t>
                      </a:r>
                    </a:p>
                  </a:txBody>
                  <a:tcPr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1.3 </a:t>
            </a:r>
            <a:r>
              <a:rPr lang="en-US" sz="2400" b="1" dirty="0">
                <a:solidFill>
                  <a:srgbClr val="295269"/>
                </a:solidFill>
                <a:latin typeface="Roboto"/>
                <a:ea typeface="Roboto"/>
                <a:cs typeface="Roboto"/>
                <a:sym typeface="Roboto"/>
              </a:rPr>
              <a:t>What pages are on the </a:t>
            </a:r>
            <a:r>
              <a:rPr lang="en-US" sz="2400" b="1" dirty="0" err="1">
                <a:solidFill>
                  <a:srgbClr val="295269"/>
                </a:solidFill>
                <a:latin typeface="Roboto"/>
                <a:ea typeface="Roboto"/>
                <a:cs typeface="Roboto"/>
                <a:sym typeface="Roboto"/>
              </a:rPr>
              <a:t>CoolTShirts</a:t>
            </a:r>
            <a:r>
              <a:rPr lang="en-US" sz="2400" b="1" dirty="0">
                <a:solidFill>
                  <a:srgbClr val="295269"/>
                </a:solidFill>
                <a:latin typeface="Roboto"/>
                <a:ea typeface="Roboto"/>
                <a:cs typeface="Roboto"/>
                <a:sym typeface="Roboto"/>
              </a:rPr>
              <a:t> website?</a:t>
            </a:r>
            <a:endParaRPr sz="2400" b="1" dirty="0">
              <a:solidFill>
                <a:srgbClr val="295269"/>
              </a:solidFill>
              <a:latin typeface="Roboto"/>
              <a:ea typeface="Roboto"/>
              <a:cs typeface="Roboto"/>
              <a:sym typeface="Roboto"/>
            </a:endParaRPr>
          </a:p>
        </p:txBody>
      </p:sp>
      <p:sp>
        <p:nvSpPr>
          <p:cNvPr id="323" name="Shape 323"/>
          <p:cNvSpPr txBox="1"/>
          <p:nvPr/>
        </p:nvSpPr>
        <p:spPr>
          <a:xfrm>
            <a:off x="177974" y="3274442"/>
            <a:ext cx="4920899" cy="1308978"/>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DISTINCT </a:t>
            </a:r>
            <a:r>
              <a:rPr lang="en-US" sz="900" dirty="0" err="1">
                <a:latin typeface="Courier New"/>
                <a:ea typeface="Courier New"/>
                <a:cs typeface="Courier New"/>
                <a:sym typeface="Courier New"/>
              </a:rPr>
              <a:t>page_name</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page_visits</a:t>
            </a:r>
            <a:r>
              <a:rPr lang="en-US" sz="900" dirty="0">
                <a:latin typeface="Courier New"/>
                <a:ea typeface="Courier New"/>
                <a:cs typeface="Courier New"/>
                <a:sym typeface="Courier New"/>
              </a:rPr>
              <a:t>;</a:t>
            </a:r>
            <a:endParaRPr sz="900" dirty="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The </a:t>
            </a:r>
            <a:r>
              <a:rPr lang="en-US" sz="1200" dirty="0" err="1">
                <a:latin typeface="Roboto"/>
                <a:ea typeface="Roboto"/>
                <a:cs typeface="Roboto"/>
                <a:sym typeface="Roboto"/>
              </a:rPr>
              <a:t>CoolTShirts</a:t>
            </a:r>
            <a:r>
              <a:rPr lang="en-US" sz="1200" dirty="0">
                <a:latin typeface="Roboto"/>
                <a:ea typeface="Roboto"/>
                <a:cs typeface="Roboto"/>
                <a:sym typeface="Roboto"/>
              </a:rPr>
              <a:t> website seems to be a narrow, conversion focused website with one landing page leading to the shopping cart as a next step.  The final two steps look to be the checkout page followed by a purchase confirmation page.</a:t>
            </a:r>
            <a:endParaRPr sz="12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2724741016"/>
              </p:ext>
            </p:extLst>
          </p:nvPr>
        </p:nvGraphicFramePr>
        <p:xfrm>
          <a:off x="6445247" y="1201325"/>
          <a:ext cx="1459350" cy="1833000"/>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tblGrid>
              <a:tr h="434408">
                <a:tc>
                  <a:txBody>
                    <a:bodyPr/>
                    <a:lstStyle/>
                    <a:p>
                      <a:pPr marL="0" lvl="0" indent="0" algn="ctr" rtl="0">
                        <a:spcBef>
                          <a:spcPts val="0"/>
                        </a:spcBef>
                        <a:spcAft>
                          <a:spcPts val="0"/>
                        </a:spcAft>
                        <a:buNone/>
                      </a:pPr>
                      <a:r>
                        <a:rPr lang="en-US" sz="1000" b="1" dirty="0" err="1">
                          <a:solidFill>
                            <a:srgbClr val="FFFFFF"/>
                          </a:solidFill>
                        </a:rPr>
                        <a:t>Page_name</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49648">
                <a:tc>
                  <a:txBody>
                    <a:bodyPr/>
                    <a:lstStyle/>
                    <a:p>
                      <a:pPr algn="ctr"/>
                      <a:r>
                        <a:rPr lang="en-US" sz="1000" dirty="0">
                          <a:solidFill>
                            <a:srgbClr val="525252"/>
                          </a:solidFill>
                          <a:effectLst/>
                        </a:rPr>
                        <a:t>1 - </a:t>
                      </a:r>
                      <a:r>
                        <a:rPr lang="en-US" sz="1000" dirty="0" err="1">
                          <a:solidFill>
                            <a:srgbClr val="525252"/>
                          </a:solidFill>
                          <a:effectLst/>
                        </a:rPr>
                        <a:t>landing_page</a:t>
                      </a:r>
                      <a:endParaRPr lang="en-US" sz="1000" dirty="0">
                        <a:solidFill>
                          <a:srgbClr val="525252"/>
                        </a:solidFill>
                        <a:effectLst/>
                      </a:endParaRPr>
                    </a:p>
                  </a:txBody>
                  <a:tcPr anchor="ctr"/>
                </a:tc>
                <a:extLst>
                  <a:ext uri="{0D108BD9-81ED-4DB2-BD59-A6C34878D82A}">
                    <a16:rowId xmlns:a16="http://schemas.microsoft.com/office/drawing/2014/main" val="10001"/>
                  </a:ext>
                </a:extLst>
              </a:tr>
              <a:tr h="349648">
                <a:tc>
                  <a:txBody>
                    <a:bodyPr/>
                    <a:lstStyle/>
                    <a:p>
                      <a:pPr algn="ctr"/>
                      <a:r>
                        <a:rPr lang="en-US" sz="1000" dirty="0">
                          <a:solidFill>
                            <a:srgbClr val="525252"/>
                          </a:solidFill>
                          <a:effectLst/>
                        </a:rPr>
                        <a:t>2 - </a:t>
                      </a:r>
                      <a:r>
                        <a:rPr lang="en-US" sz="1000" dirty="0" err="1">
                          <a:solidFill>
                            <a:srgbClr val="525252"/>
                          </a:solidFill>
                          <a:effectLst/>
                        </a:rPr>
                        <a:t>shopping_cart</a:t>
                      </a:r>
                      <a:endParaRPr lang="en-US" sz="1000" dirty="0">
                        <a:solidFill>
                          <a:srgbClr val="525252"/>
                        </a:solidFill>
                        <a:effectLst/>
                      </a:endParaRPr>
                    </a:p>
                  </a:txBody>
                  <a:tcPr anchor="ctr"/>
                </a:tc>
                <a:extLst>
                  <a:ext uri="{0D108BD9-81ED-4DB2-BD59-A6C34878D82A}">
                    <a16:rowId xmlns:a16="http://schemas.microsoft.com/office/drawing/2014/main" val="10002"/>
                  </a:ext>
                </a:extLst>
              </a:tr>
              <a:tr h="349648">
                <a:tc>
                  <a:txBody>
                    <a:bodyPr/>
                    <a:lstStyle/>
                    <a:p>
                      <a:pPr algn="ctr"/>
                      <a:r>
                        <a:rPr lang="en-US" sz="1000" dirty="0">
                          <a:solidFill>
                            <a:srgbClr val="525252"/>
                          </a:solidFill>
                          <a:effectLst/>
                        </a:rPr>
                        <a:t>3 - checkout</a:t>
                      </a:r>
                    </a:p>
                  </a:txBody>
                  <a:tcPr anchor="ctr"/>
                </a:tc>
                <a:extLst>
                  <a:ext uri="{0D108BD9-81ED-4DB2-BD59-A6C34878D82A}">
                    <a16:rowId xmlns:a16="http://schemas.microsoft.com/office/drawing/2014/main" val="10003"/>
                  </a:ext>
                </a:extLst>
              </a:tr>
              <a:tr h="349648">
                <a:tc>
                  <a:txBody>
                    <a:bodyPr/>
                    <a:lstStyle/>
                    <a:p>
                      <a:pPr algn="ctr"/>
                      <a:r>
                        <a:rPr lang="en-US" sz="1000" dirty="0">
                          <a:solidFill>
                            <a:srgbClr val="525252"/>
                          </a:solidFill>
                          <a:effectLst/>
                        </a:rPr>
                        <a:t>4 - purchase</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110610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cs typeface="Roboto Black"/>
                <a:sym typeface="Roboto Black"/>
              </a:rPr>
              <a:t>2. </a:t>
            </a:r>
            <a:r>
              <a:rPr lang="en-US" sz="4800" dirty="0">
                <a:solidFill>
                  <a:schemeClr val="lt1"/>
                </a:solidFill>
                <a:latin typeface="Roboto Black"/>
                <a:ea typeface="Roboto Black"/>
                <a:cs typeface="Roboto Black"/>
                <a:sym typeface="Roboto Black"/>
              </a:rPr>
              <a:t>What Is The User Journey?</a:t>
            </a:r>
            <a:endParaRPr dirty="0"/>
          </a:p>
        </p:txBody>
      </p:sp>
    </p:spTree>
    <p:extLst>
      <p:ext uri="{BB962C8B-B14F-4D97-AF65-F5344CB8AC3E}">
        <p14:creationId xmlns:p14="http://schemas.microsoft.com/office/powerpoint/2010/main" val="2510207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2.1 </a:t>
            </a:r>
            <a:r>
              <a:rPr lang="en-US" sz="2400" b="1" dirty="0">
                <a:solidFill>
                  <a:srgbClr val="295269"/>
                </a:solidFill>
                <a:latin typeface="Roboto"/>
                <a:ea typeface="Roboto"/>
                <a:cs typeface="Roboto"/>
                <a:sym typeface="Roboto"/>
              </a:rPr>
              <a:t>How many first touches is each campaign responsible for?</a:t>
            </a:r>
            <a:endParaRPr sz="2400" b="1" dirty="0">
              <a:solidFill>
                <a:srgbClr val="295269"/>
              </a:solidFill>
              <a:latin typeface="Roboto"/>
              <a:ea typeface="Roboto"/>
              <a:cs typeface="Roboto"/>
              <a:sym typeface="Roboto"/>
            </a:endParaRPr>
          </a:p>
        </p:txBody>
      </p:sp>
      <p:sp>
        <p:nvSpPr>
          <p:cNvPr id="323" name="Shape 323"/>
          <p:cNvSpPr txBox="1"/>
          <p:nvPr/>
        </p:nvSpPr>
        <p:spPr>
          <a:xfrm>
            <a:off x="177975" y="3105424"/>
            <a:ext cx="4920900" cy="1895201"/>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500" dirty="0">
                <a:latin typeface="Courier New"/>
                <a:ea typeface="Courier New"/>
                <a:cs typeface="Courier New"/>
                <a:sym typeface="Courier New"/>
              </a:rPr>
              <a:t>WITH </a:t>
            </a:r>
            <a:r>
              <a:rPr lang="en-US" sz="500" dirty="0" err="1">
                <a:latin typeface="Courier New"/>
                <a:ea typeface="Courier New"/>
                <a:cs typeface="Courier New"/>
                <a:sym typeface="Courier New"/>
              </a:rPr>
              <a:t>first_touch</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MIN(timestamp) as </a:t>
            </a:r>
            <a:r>
              <a:rPr lang="en-US" sz="500" dirty="0" err="1">
                <a:latin typeface="Courier New"/>
                <a:ea typeface="Courier New"/>
                <a:cs typeface="Courier New"/>
                <a:sym typeface="Courier New"/>
              </a:rPr>
              <a:t>first_touch_at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page_visits</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GROUP BY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err="1">
                <a:latin typeface="Courier New"/>
                <a:ea typeface="Courier New"/>
                <a:cs typeface="Courier New"/>
                <a:sym typeface="Courier New"/>
              </a:rPr>
              <a:t>ft_attr</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ft.user_id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ft.first_touch_at</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pv.utm_campaign</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first_touch</a:t>
            </a:r>
            <a:r>
              <a:rPr lang="en-US" sz="500" dirty="0">
                <a:latin typeface="Courier New"/>
                <a:ea typeface="Courier New"/>
                <a:cs typeface="Courier New"/>
                <a:sym typeface="Courier New"/>
              </a:rPr>
              <a:t> AS ft</a:t>
            </a:r>
          </a:p>
          <a:p>
            <a:pPr lvl="0">
              <a:buClr>
                <a:schemeClr val="dk1"/>
              </a:buClr>
              <a:buSzPts val="1100"/>
            </a:pPr>
            <a:r>
              <a:rPr lang="en-US" sz="500" dirty="0">
                <a:latin typeface="Courier New"/>
                <a:ea typeface="Courier New"/>
                <a:cs typeface="Courier New"/>
                <a:sym typeface="Courier New"/>
              </a:rPr>
              <a:t>  JOIN </a:t>
            </a:r>
            <a:r>
              <a:rPr lang="en-US" sz="500" dirty="0" err="1">
                <a:latin typeface="Courier New"/>
                <a:ea typeface="Courier New"/>
                <a:cs typeface="Courier New"/>
                <a:sym typeface="Courier New"/>
              </a:rPr>
              <a:t>page_visits</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pv</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ON </a:t>
            </a:r>
            <a:r>
              <a:rPr lang="en-US" sz="500" dirty="0" err="1">
                <a:latin typeface="Courier New"/>
                <a:ea typeface="Courier New"/>
                <a:cs typeface="Courier New"/>
                <a:sym typeface="Courier New"/>
              </a:rPr>
              <a:t>ft.user_id</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pv.user_id</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AND </a:t>
            </a:r>
            <a:r>
              <a:rPr lang="en-US" sz="500" dirty="0" err="1">
                <a:latin typeface="Courier New"/>
                <a:ea typeface="Courier New"/>
                <a:cs typeface="Courier New"/>
                <a:sym typeface="Courier New"/>
              </a:rPr>
              <a:t>ft.first_touch_at</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pv.timestamp</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SELECT </a:t>
            </a:r>
            <a:r>
              <a:rPr lang="en-US" sz="500" dirty="0" err="1">
                <a:latin typeface="Courier New"/>
                <a:ea typeface="Courier New"/>
                <a:cs typeface="Courier New"/>
                <a:sym typeface="Courier New"/>
              </a:rPr>
              <a:t>ft_attr.utm_source</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ft_attr.utm_campaign</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utm_campaign</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COUNT(*) AS '#_</a:t>
            </a:r>
            <a:r>
              <a:rPr lang="en-US" sz="500" dirty="0" err="1">
                <a:latin typeface="Courier New"/>
                <a:ea typeface="Courier New"/>
                <a:cs typeface="Courier New"/>
                <a:sym typeface="Courier New"/>
              </a:rPr>
              <a:t>of_first_touches</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FROM </a:t>
            </a:r>
            <a:r>
              <a:rPr lang="en-US" sz="500" dirty="0" err="1">
                <a:latin typeface="Courier New"/>
                <a:ea typeface="Courier New"/>
                <a:cs typeface="Courier New"/>
                <a:sym typeface="Courier New"/>
              </a:rPr>
              <a:t>ft_attr</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GROUP BY 1, 2</a:t>
            </a:r>
          </a:p>
          <a:p>
            <a:pPr lvl="0">
              <a:buClr>
                <a:schemeClr val="dk1"/>
              </a:buClr>
              <a:buSzPts val="1100"/>
            </a:pPr>
            <a:r>
              <a:rPr lang="en-US" sz="500" dirty="0">
                <a:latin typeface="Courier New"/>
                <a:ea typeface="Courier New"/>
                <a:cs typeface="Courier New"/>
                <a:sym typeface="Courier New"/>
              </a:rPr>
              <a:t>ORDER BY 3 DESC;</a:t>
            </a:r>
            <a:endParaRPr sz="500" dirty="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interview-with-cool-</a:t>
            </a:r>
            <a:r>
              <a:rPr lang="en-US" sz="1200" dirty="0" err="1">
                <a:latin typeface="Roboto"/>
                <a:ea typeface="Roboto"/>
                <a:cs typeface="Roboto"/>
                <a:sym typeface="Roboto"/>
              </a:rPr>
              <a:t>tshirts</a:t>
            </a:r>
            <a:r>
              <a:rPr lang="en-US" sz="1200" dirty="0">
                <a:latin typeface="Roboto"/>
                <a:ea typeface="Roboto"/>
                <a:cs typeface="Roboto"/>
                <a:sym typeface="Roboto"/>
              </a:rPr>
              <a:t>-founder was responsible for 622 first touches</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getting-to-know-cool-</a:t>
            </a:r>
            <a:r>
              <a:rPr lang="en-US" sz="1200" dirty="0" err="1">
                <a:latin typeface="Roboto"/>
                <a:ea typeface="Roboto"/>
                <a:cs typeface="Roboto"/>
                <a:sym typeface="Roboto"/>
              </a:rPr>
              <a:t>tshirts</a:t>
            </a:r>
            <a:r>
              <a:rPr lang="en-US" sz="1200" dirty="0">
                <a:latin typeface="Roboto"/>
                <a:ea typeface="Roboto"/>
                <a:cs typeface="Roboto"/>
                <a:sym typeface="Roboto"/>
              </a:rPr>
              <a:t> was responsible for 612 first touches</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ten-crazy-cool-</a:t>
            </a:r>
            <a:r>
              <a:rPr lang="en-US" sz="1200" dirty="0" err="1">
                <a:latin typeface="Roboto"/>
                <a:ea typeface="Roboto"/>
                <a:cs typeface="Roboto"/>
                <a:sym typeface="Roboto"/>
              </a:rPr>
              <a:t>tshirts</a:t>
            </a:r>
            <a:r>
              <a:rPr lang="en-US" sz="1200" dirty="0">
                <a:latin typeface="Roboto"/>
                <a:ea typeface="Roboto"/>
                <a:cs typeface="Roboto"/>
                <a:sym typeface="Roboto"/>
              </a:rPr>
              <a:t>-facts was responsible for 576 first touches</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Cool-</a:t>
            </a:r>
            <a:r>
              <a:rPr lang="en-US" sz="1200" dirty="0" err="1">
                <a:latin typeface="Roboto"/>
                <a:ea typeface="Roboto"/>
                <a:cs typeface="Roboto"/>
                <a:sym typeface="Roboto"/>
              </a:rPr>
              <a:t>tshirts</a:t>
            </a:r>
            <a:r>
              <a:rPr lang="en-US" sz="1200" dirty="0">
                <a:latin typeface="Roboto"/>
                <a:ea typeface="Roboto"/>
                <a:cs typeface="Roboto"/>
                <a:sym typeface="Roboto"/>
              </a:rPr>
              <a:t>-search was responsible for 169 first touches</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200" dirty="0">
                <a:latin typeface="Roboto"/>
                <a:ea typeface="Roboto"/>
                <a:cs typeface="Roboto"/>
                <a:sym typeface="Roboto"/>
              </a:rPr>
              <a:t>The </a:t>
            </a:r>
            <a:r>
              <a:rPr lang="en-US" sz="1200" dirty="0" err="1">
                <a:latin typeface="Roboto"/>
                <a:ea typeface="Roboto"/>
                <a:cs typeface="Roboto"/>
                <a:sym typeface="Roboto"/>
              </a:rPr>
              <a:t>utm_source</a:t>
            </a:r>
            <a:r>
              <a:rPr lang="en-US" sz="1200" dirty="0">
                <a:latin typeface="Roboto"/>
                <a:ea typeface="Roboto"/>
                <a:cs typeface="Roboto"/>
                <a:sym typeface="Roboto"/>
              </a:rPr>
              <a:t> is highly relevant to the </a:t>
            </a:r>
            <a:r>
              <a:rPr lang="en-US" sz="1200" dirty="0" err="1">
                <a:latin typeface="Roboto"/>
                <a:ea typeface="Roboto"/>
                <a:cs typeface="Roboto"/>
                <a:sym typeface="Roboto"/>
              </a:rPr>
              <a:t>utm_campaigns</a:t>
            </a:r>
            <a:r>
              <a:rPr lang="en-US" sz="1200" dirty="0">
                <a:latin typeface="Roboto"/>
                <a:ea typeface="Roboto"/>
                <a:cs typeface="Roboto"/>
                <a:sym typeface="Roboto"/>
              </a:rPr>
              <a:t> telling us that the advertising on individual content sites seem to have higher numbers of first touches compared to the Google campaign. </a:t>
            </a: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344827447"/>
              </p:ext>
            </p:extLst>
          </p:nvPr>
        </p:nvGraphicFramePr>
        <p:xfrm>
          <a:off x="5305424" y="1201325"/>
          <a:ext cx="3660601" cy="1832999"/>
        </p:xfrm>
        <a:graphic>
          <a:graphicData uri="http://schemas.openxmlformats.org/drawingml/2006/table">
            <a:tbl>
              <a:tblPr>
                <a:noFill/>
                <a:tableStyleId>{8628B589-4659-4227-9C68-565DD4A46BFE}</a:tableStyleId>
              </a:tblPr>
              <a:tblGrid>
                <a:gridCol w="1085594">
                  <a:extLst>
                    <a:ext uri="{9D8B030D-6E8A-4147-A177-3AD203B41FA5}">
                      <a16:colId xmlns:a16="http://schemas.microsoft.com/office/drawing/2014/main" val="20000"/>
                    </a:ext>
                  </a:extLst>
                </a:gridCol>
                <a:gridCol w="1390104">
                  <a:extLst>
                    <a:ext uri="{9D8B030D-6E8A-4147-A177-3AD203B41FA5}">
                      <a16:colId xmlns:a16="http://schemas.microsoft.com/office/drawing/2014/main" val="20001"/>
                    </a:ext>
                  </a:extLst>
                </a:gridCol>
                <a:gridCol w="1184903">
                  <a:extLst>
                    <a:ext uri="{9D8B030D-6E8A-4147-A177-3AD203B41FA5}">
                      <a16:colId xmlns:a16="http://schemas.microsoft.com/office/drawing/2014/main" val="20002"/>
                    </a:ext>
                  </a:extLst>
                </a:gridCol>
              </a:tblGrid>
              <a:tr h="379902">
                <a:tc>
                  <a:txBody>
                    <a:bodyPr/>
                    <a:lstStyle/>
                    <a:p>
                      <a:pPr marL="0" lvl="0" indent="0" algn="ctr" rtl="0">
                        <a:spcBef>
                          <a:spcPts val="0"/>
                        </a:spcBef>
                        <a:spcAft>
                          <a:spcPts val="0"/>
                        </a:spcAft>
                        <a:buNone/>
                      </a:pPr>
                      <a:r>
                        <a:rPr lang="en-US" sz="1000" b="1" dirty="0" err="1">
                          <a:solidFill>
                            <a:srgbClr val="FFFFFF"/>
                          </a:solidFill>
                        </a:rPr>
                        <a:t>utm_source</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US" sz="1000" b="1" dirty="0" err="1">
                          <a:solidFill>
                            <a:srgbClr val="FFFFFF"/>
                          </a:solidFill>
                        </a:rPr>
                        <a:t>utm_campaign</a:t>
                      </a:r>
                      <a:endParaRPr sz="1000" b="1" dirty="0">
                        <a:solidFill>
                          <a:srgbClr val="FFFFFF"/>
                        </a:solidFill>
                      </a:endParaRPr>
                    </a:p>
                  </a:txBody>
                  <a:tcPr marL="91425" marR="91425" marT="91425" marB="91425">
                    <a:solidFill>
                      <a:srgbClr val="204056">
                        <a:alpha val="82490"/>
                      </a:srgbClr>
                    </a:solidFill>
                  </a:tcPr>
                </a:tc>
                <a:tc>
                  <a:txBody>
                    <a:bodyPr/>
                    <a:lstStyle/>
                    <a:p>
                      <a:pPr marL="0" lvl="0" indent="0" algn="ctr" rtl="0">
                        <a:spcBef>
                          <a:spcPts val="0"/>
                        </a:spcBef>
                        <a:spcAft>
                          <a:spcPts val="0"/>
                        </a:spcAft>
                        <a:buNone/>
                      </a:pPr>
                      <a:r>
                        <a:rPr lang="en" sz="800" b="1" dirty="0">
                          <a:solidFill>
                            <a:srgbClr val="FFFFFF"/>
                          </a:solidFill>
                        </a:rPr>
                        <a:t>#_</a:t>
                      </a:r>
                      <a:r>
                        <a:rPr lang="en-US" sz="800" b="1" dirty="0" err="1">
                          <a:solidFill>
                            <a:srgbClr val="FFFFFF"/>
                          </a:solidFill>
                        </a:rPr>
                        <a:t>of_first_touches</a:t>
                      </a:r>
                      <a:endParaRPr sz="8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82440">
                <a:tc>
                  <a:txBody>
                    <a:bodyPr/>
                    <a:lstStyle/>
                    <a:p>
                      <a:pPr algn="ctr"/>
                      <a:r>
                        <a:rPr lang="en-US" sz="900" dirty="0">
                          <a:solidFill>
                            <a:srgbClr val="525252"/>
                          </a:solidFill>
                          <a:effectLst/>
                        </a:rPr>
                        <a:t>medium</a:t>
                      </a:r>
                    </a:p>
                  </a:txBody>
                  <a:tcPr anchor="ctr"/>
                </a:tc>
                <a:tc>
                  <a:txBody>
                    <a:bodyPr/>
                    <a:lstStyle/>
                    <a:p>
                      <a:pPr algn="ctr"/>
                      <a:r>
                        <a:rPr lang="en-US" sz="900" dirty="0">
                          <a:solidFill>
                            <a:srgbClr val="525252"/>
                          </a:solidFill>
                          <a:effectLst/>
                        </a:rPr>
                        <a:t>interview-with-cool-</a:t>
                      </a:r>
                      <a:r>
                        <a:rPr lang="en-US" sz="900" dirty="0" err="1">
                          <a:solidFill>
                            <a:srgbClr val="525252"/>
                          </a:solidFill>
                          <a:effectLst/>
                        </a:rPr>
                        <a:t>tshirts</a:t>
                      </a:r>
                      <a:r>
                        <a:rPr lang="en-US" sz="900" dirty="0">
                          <a:solidFill>
                            <a:srgbClr val="525252"/>
                          </a:solidFill>
                          <a:effectLst/>
                        </a:rPr>
                        <a:t>-founder</a:t>
                      </a:r>
                    </a:p>
                  </a:txBody>
                  <a:tcPr anchor="ctr"/>
                </a:tc>
                <a:tc>
                  <a:txBody>
                    <a:bodyPr/>
                    <a:lstStyle/>
                    <a:p>
                      <a:pPr algn="ctr"/>
                      <a:r>
                        <a:rPr lang="en-US" sz="900">
                          <a:solidFill>
                            <a:srgbClr val="525252"/>
                          </a:solidFill>
                          <a:effectLst/>
                        </a:rPr>
                        <a:t>622</a:t>
                      </a:r>
                    </a:p>
                  </a:txBody>
                  <a:tcPr anchor="ctr"/>
                </a:tc>
                <a:extLst>
                  <a:ext uri="{0D108BD9-81ED-4DB2-BD59-A6C34878D82A}">
                    <a16:rowId xmlns:a16="http://schemas.microsoft.com/office/drawing/2014/main" val="10001"/>
                  </a:ext>
                </a:extLst>
              </a:tr>
              <a:tr h="382440">
                <a:tc>
                  <a:txBody>
                    <a:bodyPr/>
                    <a:lstStyle/>
                    <a:p>
                      <a:pPr algn="ctr"/>
                      <a:r>
                        <a:rPr lang="en-US" sz="900">
                          <a:solidFill>
                            <a:srgbClr val="525252"/>
                          </a:solidFill>
                          <a:effectLst/>
                        </a:rPr>
                        <a:t>nytimes</a:t>
                      </a:r>
                    </a:p>
                  </a:txBody>
                  <a:tcPr anchor="ctr"/>
                </a:tc>
                <a:tc>
                  <a:txBody>
                    <a:bodyPr/>
                    <a:lstStyle/>
                    <a:p>
                      <a:pPr algn="ctr"/>
                      <a:r>
                        <a:rPr lang="en-US" sz="900">
                          <a:solidFill>
                            <a:srgbClr val="525252"/>
                          </a:solidFill>
                          <a:effectLst/>
                        </a:rPr>
                        <a:t>getting-to-know-cool-tshirts</a:t>
                      </a:r>
                    </a:p>
                  </a:txBody>
                  <a:tcPr anchor="ctr"/>
                </a:tc>
                <a:tc>
                  <a:txBody>
                    <a:bodyPr/>
                    <a:lstStyle/>
                    <a:p>
                      <a:pPr algn="ctr"/>
                      <a:r>
                        <a:rPr lang="en-US" sz="900">
                          <a:solidFill>
                            <a:srgbClr val="525252"/>
                          </a:solidFill>
                          <a:effectLst/>
                        </a:rPr>
                        <a:t>612</a:t>
                      </a:r>
                    </a:p>
                  </a:txBody>
                  <a:tcPr anchor="ctr"/>
                </a:tc>
                <a:extLst>
                  <a:ext uri="{0D108BD9-81ED-4DB2-BD59-A6C34878D82A}">
                    <a16:rowId xmlns:a16="http://schemas.microsoft.com/office/drawing/2014/main" val="10002"/>
                  </a:ext>
                </a:extLst>
              </a:tr>
              <a:tr h="382440">
                <a:tc>
                  <a:txBody>
                    <a:bodyPr/>
                    <a:lstStyle/>
                    <a:p>
                      <a:pPr algn="ctr"/>
                      <a:r>
                        <a:rPr lang="en-US" sz="900">
                          <a:solidFill>
                            <a:srgbClr val="525252"/>
                          </a:solidFill>
                          <a:effectLst/>
                        </a:rPr>
                        <a:t>buzzfeed</a:t>
                      </a:r>
                    </a:p>
                  </a:txBody>
                  <a:tcPr anchor="ctr"/>
                </a:tc>
                <a:tc>
                  <a:txBody>
                    <a:bodyPr/>
                    <a:lstStyle/>
                    <a:p>
                      <a:pPr algn="ctr"/>
                      <a:r>
                        <a:rPr lang="en-US" sz="900" dirty="0">
                          <a:solidFill>
                            <a:srgbClr val="525252"/>
                          </a:solidFill>
                          <a:effectLst/>
                        </a:rPr>
                        <a:t>ten-crazy-cool-</a:t>
                      </a:r>
                      <a:r>
                        <a:rPr lang="en-US" sz="900" dirty="0" err="1">
                          <a:solidFill>
                            <a:srgbClr val="525252"/>
                          </a:solidFill>
                          <a:effectLst/>
                        </a:rPr>
                        <a:t>tshirts</a:t>
                      </a:r>
                      <a:r>
                        <a:rPr lang="en-US" sz="900" dirty="0">
                          <a:solidFill>
                            <a:srgbClr val="525252"/>
                          </a:solidFill>
                          <a:effectLst/>
                        </a:rPr>
                        <a:t>-facts</a:t>
                      </a:r>
                    </a:p>
                  </a:txBody>
                  <a:tcPr anchor="ctr"/>
                </a:tc>
                <a:tc>
                  <a:txBody>
                    <a:bodyPr/>
                    <a:lstStyle/>
                    <a:p>
                      <a:pPr algn="ctr"/>
                      <a:r>
                        <a:rPr lang="en-US" sz="900">
                          <a:solidFill>
                            <a:srgbClr val="525252"/>
                          </a:solidFill>
                          <a:effectLst/>
                        </a:rPr>
                        <a:t>576</a:t>
                      </a:r>
                    </a:p>
                  </a:txBody>
                  <a:tcPr anchor="ctr"/>
                </a:tc>
                <a:extLst>
                  <a:ext uri="{0D108BD9-81ED-4DB2-BD59-A6C34878D82A}">
                    <a16:rowId xmlns:a16="http://schemas.microsoft.com/office/drawing/2014/main" val="10003"/>
                  </a:ext>
                </a:extLst>
              </a:tr>
              <a:tr h="305777">
                <a:tc>
                  <a:txBody>
                    <a:bodyPr/>
                    <a:lstStyle/>
                    <a:p>
                      <a:pPr algn="ctr"/>
                      <a:r>
                        <a:rPr lang="en-US" sz="900">
                          <a:solidFill>
                            <a:srgbClr val="525252"/>
                          </a:solidFill>
                          <a:effectLst/>
                        </a:rPr>
                        <a:t>google</a:t>
                      </a:r>
                    </a:p>
                  </a:txBody>
                  <a:tcPr anchor="ctr"/>
                </a:tc>
                <a:tc>
                  <a:txBody>
                    <a:bodyPr/>
                    <a:lstStyle/>
                    <a:p>
                      <a:pPr algn="ctr"/>
                      <a:r>
                        <a:rPr lang="en-US" sz="900" dirty="0">
                          <a:solidFill>
                            <a:srgbClr val="525252"/>
                          </a:solidFill>
                          <a:effectLst/>
                        </a:rPr>
                        <a:t>cool-</a:t>
                      </a:r>
                      <a:r>
                        <a:rPr lang="en-US" sz="900" dirty="0" err="1">
                          <a:solidFill>
                            <a:srgbClr val="525252"/>
                          </a:solidFill>
                          <a:effectLst/>
                        </a:rPr>
                        <a:t>tshirts</a:t>
                      </a:r>
                      <a:r>
                        <a:rPr lang="en-US" sz="900" dirty="0">
                          <a:solidFill>
                            <a:srgbClr val="525252"/>
                          </a:solidFill>
                          <a:effectLst/>
                        </a:rPr>
                        <a:t>-search</a:t>
                      </a:r>
                    </a:p>
                  </a:txBody>
                  <a:tcPr anchor="ctr"/>
                </a:tc>
                <a:tc>
                  <a:txBody>
                    <a:bodyPr/>
                    <a:lstStyle/>
                    <a:p>
                      <a:pPr algn="ctr"/>
                      <a:r>
                        <a:rPr lang="en-US" sz="900" dirty="0">
                          <a:solidFill>
                            <a:srgbClr val="525252"/>
                          </a:solidFill>
                          <a:effectLst/>
                        </a:rPr>
                        <a:t>169</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496608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2.2 </a:t>
            </a:r>
            <a:r>
              <a:rPr lang="en-US" sz="2400" b="1" dirty="0">
                <a:solidFill>
                  <a:srgbClr val="295269"/>
                </a:solidFill>
                <a:latin typeface="Roboto"/>
                <a:ea typeface="Roboto"/>
                <a:cs typeface="Roboto"/>
                <a:sym typeface="Roboto"/>
              </a:rPr>
              <a:t>How many last touches is each campaign responsible for?</a:t>
            </a:r>
            <a:endParaRPr sz="2400" b="1" dirty="0">
              <a:solidFill>
                <a:srgbClr val="295269"/>
              </a:solidFill>
              <a:latin typeface="Roboto"/>
              <a:ea typeface="Roboto"/>
              <a:cs typeface="Roboto"/>
              <a:sym typeface="Roboto"/>
            </a:endParaRPr>
          </a:p>
        </p:txBody>
      </p:sp>
      <p:sp>
        <p:nvSpPr>
          <p:cNvPr id="323" name="Shape 323"/>
          <p:cNvSpPr txBox="1"/>
          <p:nvPr/>
        </p:nvSpPr>
        <p:spPr>
          <a:xfrm>
            <a:off x="177975" y="3105425"/>
            <a:ext cx="4920900" cy="1890781"/>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500" dirty="0">
                <a:latin typeface="Courier New"/>
                <a:ea typeface="Courier New"/>
                <a:cs typeface="Courier New"/>
                <a:sym typeface="Courier New"/>
              </a:rPr>
              <a:t>WITH </a:t>
            </a:r>
            <a:r>
              <a:rPr lang="en-US" sz="500" dirty="0" err="1">
                <a:latin typeface="Courier New"/>
                <a:ea typeface="Courier New"/>
                <a:cs typeface="Courier New"/>
                <a:sym typeface="Courier New"/>
              </a:rPr>
              <a:t>last_touch</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MAX(timestamp) as </a:t>
            </a:r>
            <a:r>
              <a:rPr lang="en-US" sz="500" dirty="0" err="1">
                <a:latin typeface="Courier New"/>
                <a:ea typeface="Courier New"/>
                <a:cs typeface="Courier New"/>
                <a:sym typeface="Courier New"/>
              </a:rPr>
              <a:t>last_touch_at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page_visits</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GROUP BY </a:t>
            </a:r>
            <a:r>
              <a:rPr lang="en-US" sz="500" dirty="0" err="1">
                <a:latin typeface="Courier New"/>
                <a:ea typeface="Courier New"/>
                <a:cs typeface="Courier New"/>
                <a:sym typeface="Courier New"/>
              </a:rPr>
              <a:t>user_id</a:t>
            </a:r>
            <a:r>
              <a:rPr lang="en-US" sz="500" dirty="0">
                <a:latin typeface="Courier New"/>
                <a:ea typeface="Courier New"/>
                <a:cs typeface="Courier New"/>
                <a:sym typeface="Courier New"/>
              </a:rPr>
              <a:t>),</a:t>
            </a:r>
          </a:p>
          <a:p>
            <a:pPr lvl="0">
              <a:buClr>
                <a:schemeClr val="dk1"/>
              </a:buClr>
              <a:buSzPts val="1100"/>
            </a:pPr>
            <a:r>
              <a:rPr lang="en-US" sz="500" dirty="0" err="1">
                <a:latin typeface="Courier New"/>
                <a:ea typeface="Courier New"/>
                <a:cs typeface="Courier New"/>
                <a:sym typeface="Courier New"/>
              </a:rPr>
              <a:t>lt_attr</a:t>
            </a:r>
            <a:r>
              <a:rPr lang="en-US" sz="500" dirty="0">
                <a:latin typeface="Courier New"/>
                <a:ea typeface="Courier New"/>
                <a:cs typeface="Courier New"/>
                <a:sym typeface="Courier New"/>
              </a:rPr>
              <a:t> AS (</a:t>
            </a:r>
          </a:p>
          <a:p>
            <a:pPr lvl="0">
              <a:buClr>
                <a:schemeClr val="dk1"/>
              </a:buClr>
              <a:buSzPts val="1100"/>
            </a:pPr>
            <a:r>
              <a:rPr lang="en-US" sz="500" dirty="0">
                <a:latin typeface="Courier New"/>
                <a:ea typeface="Courier New"/>
                <a:cs typeface="Courier New"/>
                <a:sym typeface="Courier New"/>
              </a:rPr>
              <a:t>  SELECT </a:t>
            </a:r>
            <a:r>
              <a:rPr lang="en-US" sz="500" dirty="0" err="1">
                <a:latin typeface="Courier New"/>
                <a:ea typeface="Courier New"/>
                <a:cs typeface="Courier New"/>
                <a:sym typeface="Courier New"/>
              </a:rPr>
              <a:t>lt.user_id</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lt.last_touch_at</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pv.utm_campaign</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FROM </a:t>
            </a:r>
            <a:r>
              <a:rPr lang="en-US" sz="500" dirty="0" err="1">
                <a:latin typeface="Courier New"/>
                <a:ea typeface="Courier New"/>
                <a:cs typeface="Courier New"/>
                <a:sym typeface="Courier New"/>
              </a:rPr>
              <a:t>last_touch</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lt</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JOIN </a:t>
            </a:r>
            <a:r>
              <a:rPr lang="en-US" sz="500" dirty="0" err="1">
                <a:latin typeface="Courier New"/>
                <a:ea typeface="Courier New"/>
                <a:cs typeface="Courier New"/>
                <a:sym typeface="Courier New"/>
              </a:rPr>
              <a:t>page_visits</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pv</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ON </a:t>
            </a:r>
            <a:r>
              <a:rPr lang="en-US" sz="500" dirty="0" err="1">
                <a:latin typeface="Courier New"/>
                <a:ea typeface="Courier New"/>
                <a:cs typeface="Courier New"/>
                <a:sym typeface="Courier New"/>
              </a:rPr>
              <a:t>lt.user_id</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pv.user_id</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    AND </a:t>
            </a:r>
            <a:r>
              <a:rPr lang="en-US" sz="500" dirty="0" err="1">
                <a:latin typeface="Courier New"/>
                <a:ea typeface="Courier New"/>
                <a:cs typeface="Courier New"/>
                <a:sym typeface="Courier New"/>
              </a:rPr>
              <a:t>lt.last_touch_at</a:t>
            </a:r>
            <a:r>
              <a:rPr lang="en-US" sz="500" dirty="0">
                <a:latin typeface="Courier New"/>
                <a:ea typeface="Courier New"/>
                <a:cs typeface="Courier New"/>
                <a:sym typeface="Courier New"/>
              </a:rPr>
              <a:t> = </a:t>
            </a:r>
            <a:r>
              <a:rPr lang="en-US" sz="500" dirty="0" err="1">
                <a:latin typeface="Courier New"/>
                <a:ea typeface="Courier New"/>
                <a:cs typeface="Courier New"/>
                <a:sym typeface="Courier New"/>
              </a:rPr>
              <a:t>pv.timestamp</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SELECT </a:t>
            </a:r>
            <a:r>
              <a:rPr lang="en-US" sz="500" dirty="0" err="1">
                <a:latin typeface="Courier New"/>
                <a:ea typeface="Courier New"/>
                <a:cs typeface="Courier New"/>
                <a:sym typeface="Courier New"/>
              </a:rPr>
              <a:t>lt_attr.utm_source</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utm_source</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a:t>
            </a:r>
            <a:r>
              <a:rPr lang="en-US" sz="500" dirty="0" err="1">
                <a:latin typeface="Courier New"/>
                <a:ea typeface="Courier New"/>
                <a:cs typeface="Courier New"/>
                <a:sym typeface="Courier New"/>
              </a:rPr>
              <a:t>lt_attr.utm_campaign</a:t>
            </a:r>
            <a:r>
              <a:rPr lang="en-US" sz="500" dirty="0">
                <a:latin typeface="Courier New"/>
                <a:ea typeface="Courier New"/>
                <a:cs typeface="Courier New"/>
                <a:sym typeface="Courier New"/>
              </a:rPr>
              <a:t> AS '</a:t>
            </a:r>
            <a:r>
              <a:rPr lang="en-US" sz="500" dirty="0" err="1">
                <a:latin typeface="Courier New"/>
                <a:ea typeface="Courier New"/>
                <a:cs typeface="Courier New"/>
                <a:sym typeface="Courier New"/>
              </a:rPr>
              <a:t>utm_campaign</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       COUNT(*) AS '#_</a:t>
            </a:r>
            <a:r>
              <a:rPr lang="en-US" sz="500" dirty="0" err="1">
                <a:latin typeface="Courier New"/>
                <a:ea typeface="Courier New"/>
                <a:cs typeface="Courier New"/>
                <a:sym typeface="Courier New"/>
              </a:rPr>
              <a:t>of_last_touches</a:t>
            </a:r>
            <a:r>
              <a:rPr lang="en-US" sz="500" dirty="0">
                <a:latin typeface="Courier New"/>
                <a:ea typeface="Courier New"/>
                <a:cs typeface="Courier New"/>
                <a:sym typeface="Courier New"/>
              </a:rPr>
              <a:t>'</a:t>
            </a:r>
          </a:p>
          <a:p>
            <a:pPr lvl="0">
              <a:buClr>
                <a:schemeClr val="dk1"/>
              </a:buClr>
              <a:buSzPts val="1100"/>
            </a:pPr>
            <a:r>
              <a:rPr lang="en-US" sz="500" dirty="0">
                <a:latin typeface="Courier New"/>
                <a:ea typeface="Courier New"/>
                <a:cs typeface="Courier New"/>
                <a:sym typeface="Courier New"/>
              </a:rPr>
              <a:t>FROM </a:t>
            </a:r>
            <a:r>
              <a:rPr lang="en-US" sz="500" dirty="0" err="1">
                <a:latin typeface="Courier New"/>
                <a:ea typeface="Courier New"/>
                <a:cs typeface="Courier New"/>
                <a:sym typeface="Courier New"/>
              </a:rPr>
              <a:t>lt_attr</a:t>
            </a:r>
            <a:endParaRPr lang="en-US" sz="500" dirty="0">
              <a:latin typeface="Courier New"/>
              <a:ea typeface="Courier New"/>
              <a:cs typeface="Courier New"/>
              <a:sym typeface="Courier New"/>
            </a:endParaRPr>
          </a:p>
          <a:p>
            <a:pPr lvl="0">
              <a:buClr>
                <a:schemeClr val="dk1"/>
              </a:buClr>
              <a:buSzPts val="1100"/>
            </a:pPr>
            <a:r>
              <a:rPr lang="en-US" sz="500" dirty="0">
                <a:latin typeface="Courier New"/>
                <a:ea typeface="Courier New"/>
                <a:cs typeface="Courier New"/>
                <a:sym typeface="Courier New"/>
              </a:rPr>
              <a:t>GROUP BY 1, 2</a:t>
            </a:r>
          </a:p>
          <a:p>
            <a:pPr lvl="0">
              <a:buClr>
                <a:schemeClr val="dk1"/>
              </a:buClr>
              <a:buSzPts val="1100"/>
            </a:pPr>
            <a:r>
              <a:rPr lang="en-US" sz="500" dirty="0">
                <a:latin typeface="Courier New"/>
                <a:ea typeface="Courier New"/>
                <a:cs typeface="Courier New"/>
                <a:sym typeface="Courier New"/>
              </a:rPr>
              <a:t>ORDER BY 3 DESC;</a:t>
            </a:r>
            <a:endParaRPr sz="500" dirty="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The last touches by campaign and source are listed to the right.</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Here we see the value in getting subscribers onto email lists as those users are very close to converting.  </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We also see that retargeting campaigns from </a:t>
            </a:r>
            <a:r>
              <a:rPr lang="en-US" sz="1100" dirty="0" err="1">
                <a:latin typeface="Roboto"/>
                <a:ea typeface="Roboto"/>
                <a:cs typeface="Roboto"/>
                <a:sym typeface="Roboto"/>
              </a:rPr>
              <a:t>facebook</a:t>
            </a:r>
            <a:r>
              <a:rPr lang="en-US" sz="1100" dirty="0">
                <a:latin typeface="Roboto"/>
                <a:ea typeface="Roboto"/>
                <a:cs typeface="Roboto"/>
                <a:sym typeface="Roboto"/>
              </a:rPr>
              <a:t> and email are performing well at converting users.  </a:t>
            </a:r>
          </a:p>
          <a:p>
            <a:pPr marL="171450" lvl="0" indent="-17145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From the limited view at first and last touches it initially seems that Google advertising is not very effective for </a:t>
            </a:r>
            <a:r>
              <a:rPr lang="en-US" sz="1100" dirty="0" err="1">
                <a:latin typeface="Roboto"/>
                <a:ea typeface="Roboto"/>
                <a:cs typeface="Roboto"/>
                <a:sym typeface="Roboto"/>
              </a:rPr>
              <a:t>CoolTShirts</a:t>
            </a:r>
            <a:r>
              <a:rPr lang="en-US" sz="1100" dirty="0">
                <a:latin typeface="Roboto"/>
                <a:ea typeface="Roboto"/>
                <a:cs typeface="Roboto"/>
                <a:sym typeface="Roboto"/>
              </a:rPr>
              <a:t>.  We would want to evaluate what amount of budget is being spent there as a next step.</a:t>
            </a:r>
            <a:endParaRPr sz="11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3294348534"/>
              </p:ext>
            </p:extLst>
          </p:nvPr>
        </p:nvGraphicFramePr>
        <p:xfrm>
          <a:off x="5181600" y="1201324"/>
          <a:ext cx="3820997" cy="3191455"/>
        </p:xfrm>
        <a:graphic>
          <a:graphicData uri="http://schemas.openxmlformats.org/drawingml/2006/table">
            <a:tbl>
              <a:tblPr>
                <a:noFill/>
                <a:tableStyleId>{8628B589-4659-4227-9C68-565DD4A46BFE}</a:tableStyleId>
              </a:tblPr>
              <a:tblGrid>
                <a:gridCol w="1382967">
                  <a:extLst>
                    <a:ext uri="{9D8B030D-6E8A-4147-A177-3AD203B41FA5}">
                      <a16:colId xmlns:a16="http://schemas.microsoft.com/office/drawing/2014/main" val="20000"/>
                    </a:ext>
                  </a:extLst>
                </a:gridCol>
                <a:gridCol w="1368940">
                  <a:extLst>
                    <a:ext uri="{9D8B030D-6E8A-4147-A177-3AD203B41FA5}">
                      <a16:colId xmlns:a16="http://schemas.microsoft.com/office/drawing/2014/main" val="20001"/>
                    </a:ext>
                  </a:extLst>
                </a:gridCol>
                <a:gridCol w="1069090">
                  <a:extLst>
                    <a:ext uri="{9D8B030D-6E8A-4147-A177-3AD203B41FA5}">
                      <a16:colId xmlns:a16="http://schemas.microsoft.com/office/drawing/2014/main" val="20002"/>
                    </a:ext>
                  </a:extLst>
                </a:gridCol>
              </a:tblGrid>
              <a:tr h="416800">
                <a:tc>
                  <a:txBody>
                    <a:bodyPr/>
                    <a:lstStyle/>
                    <a:p>
                      <a:pPr algn="ctr"/>
                      <a:r>
                        <a:rPr lang="en-US" sz="1000" dirty="0" err="1">
                          <a:solidFill>
                            <a:schemeClr val="bg1"/>
                          </a:solidFill>
                          <a:effectLst/>
                        </a:rPr>
                        <a:t>utm_source</a:t>
                      </a:r>
                      <a:endParaRPr lang="en-US" sz="1000" dirty="0">
                        <a:solidFill>
                          <a:schemeClr val="bg1"/>
                        </a:solidFill>
                        <a:effectLst/>
                      </a:endParaRPr>
                    </a:p>
                  </a:txBody>
                  <a:tcPr anchor="ctr">
                    <a:solidFill>
                      <a:srgbClr val="204056">
                        <a:alpha val="82490"/>
                      </a:srgbClr>
                    </a:solidFill>
                  </a:tcPr>
                </a:tc>
                <a:tc>
                  <a:txBody>
                    <a:bodyPr/>
                    <a:lstStyle/>
                    <a:p>
                      <a:pPr algn="ctr"/>
                      <a:r>
                        <a:rPr lang="en-US" sz="1000" dirty="0" err="1">
                          <a:solidFill>
                            <a:schemeClr val="bg1"/>
                          </a:solidFill>
                          <a:effectLst/>
                        </a:rPr>
                        <a:t>utm_campaign</a:t>
                      </a:r>
                      <a:endParaRPr lang="en-US" sz="1000" dirty="0">
                        <a:solidFill>
                          <a:schemeClr val="bg1"/>
                        </a:solidFill>
                        <a:effectLst/>
                      </a:endParaRPr>
                    </a:p>
                  </a:txBody>
                  <a:tcPr anchor="ctr">
                    <a:solidFill>
                      <a:srgbClr val="204056">
                        <a:alpha val="82490"/>
                      </a:srgbClr>
                    </a:solidFill>
                  </a:tcPr>
                </a:tc>
                <a:tc>
                  <a:txBody>
                    <a:bodyPr/>
                    <a:lstStyle/>
                    <a:p>
                      <a:pPr algn="ctr"/>
                      <a:r>
                        <a:rPr lang="en-US" sz="800" dirty="0">
                          <a:solidFill>
                            <a:schemeClr val="bg1"/>
                          </a:solidFill>
                          <a:effectLst/>
                        </a:rPr>
                        <a:t>#_</a:t>
                      </a:r>
                      <a:r>
                        <a:rPr lang="en-US" sz="800" dirty="0" err="1">
                          <a:solidFill>
                            <a:schemeClr val="bg1"/>
                          </a:solidFill>
                          <a:effectLst/>
                        </a:rPr>
                        <a:t>of_last_touches</a:t>
                      </a:r>
                      <a:endParaRPr lang="en-US" sz="800" dirty="0">
                        <a:solidFill>
                          <a:schemeClr val="bg1"/>
                        </a:solidFill>
                        <a:effectLst/>
                      </a:endParaRPr>
                    </a:p>
                  </a:txBody>
                  <a:tcPr anchor="ctr">
                    <a:solidFill>
                      <a:srgbClr val="204056">
                        <a:alpha val="82490"/>
                      </a:srgbClr>
                    </a:solidFill>
                  </a:tcPr>
                </a:tc>
                <a:extLst>
                  <a:ext uri="{0D108BD9-81ED-4DB2-BD59-A6C34878D82A}">
                    <a16:rowId xmlns:a16="http://schemas.microsoft.com/office/drawing/2014/main" val="10000"/>
                  </a:ext>
                </a:extLst>
              </a:tr>
              <a:tr h="335475">
                <a:tc>
                  <a:txBody>
                    <a:bodyPr/>
                    <a:lstStyle/>
                    <a:p>
                      <a:pPr algn="ctr"/>
                      <a:r>
                        <a:rPr lang="en-US" sz="900" dirty="0">
                          <a:solidFill>
                            <a:srgbClr val="525252"/>
                          </a:solidFill>
                          <a:effectLst/>
                        </a:rPr>
                        <a:t>email</a:t>
                      </a:r>
                    </a:p>
                  </a:txBody>
                  <a:tcPr anchor="ctr"/>
                </a:tc>
                <a:tc>
                  <a:txBody>
                    <a:bodyPr/>
                    <a:lstStyle/>
                    <a:p>
                      <a:pPr algn="ctr"/>
                      <a:r>
                        <a:rPr lang="en-US" sz="900" dirty="0">
                          <a:solidFill>
                            <a:srgbClr val="525252"/>
                          </a:solidFill>
                          <a:effectLst/>
                        </a:rPr>
                        <a:t>weekly-newsletter</a:t>
                      </a:r>
                    </a:p>
                  </a:txBody>
                  <a:tcPr anchor="ctr"/>
                </a:tc>
                <a:tc>
                  <a:txBody>
                    <a:bodyPr/>
                    <a:lstStyle/>
                    <a:p>
                      <a:pPr algn="ctr"/>
                      <a:r>
                        <a:rPr lang="en-US" sz="900" dirty="0">
                          <a:solidFill>
                            <a:srgbClr val="525252"/>
                          </a:solidFill>
                          <a:effectLst/>
                        </a:rPr>
                        <a:t>447</a:t>
                      </a:r>
                    </a:p>
                  </a:txBody>
                  <a:tcPr anchor="ctr"/>
                </a:tc>
                <a:extLst>
                  <a:ext uri="{0D108BD9-81ED-4DB2-BD59-A6C34878D82A}">
                    <a16:rowId xmlns:a16="http://schemas.microsoft.com/office/drawing/2014/main" val="10001"/>
                  </a:ext>
                </a:extLst>
              </a:tr>
              <a:tr h="335475">
                <a:tc>
                  <a:txBody>
                    <a:bodyPr/>
                    <a:lstStyle/>
                    <a:p>
                      <a:pPr algn="ctr"/>
                      <a:r>
                        <a:rPr lang="en-US" sz="900">
                          <a:solidFill>
                            <a:srgbClr val="525252"/>
                          </a:solidFill>
                          <a:effectLst/>
                        </a:rPr>
                        <a:t>facebook</a:t>
                      </a:r>
                    </a:p>
                  </a:txBody>
                  <a:tcPr anchor="ctr"/>
                </a:tc>
                <a:tc>
                  <a:txBody>
                    <a:bodyPr/>
                    <a:lstStyle/>
                    <a:p>
                      <a:pPr algn="ctr"/>
                      <a:r>
                        <a:rPr lang="en-US" sz="900">
                          <a:solidFill>
                            <a:srgbClr val="525252"/>
                          </a:solidFill>
                          <a:effectLst/>
                        </a:rPr>
                        <a:t>retargetting-ad</a:t>
                      </a:r>
                    </a:p>
                  </a:txBody>
                  <a:tcPr anchor="ctr"/>
                </a:tc>
                <a:tc>
                  <a:txBody>
                    <a:bodyPr/>
                    <a:lstStyle/>
                    <a:p>
                      <a:pPr algn="ctr"/>
                      <a:r>
                        <a:rPr lang="en-US" sz="900" dirty="0">
                          <a:solidFill>
                            <a:srgbClr val="525252"/>
                          </a:solidFill>
                          <a:effectLst/>
                        </a:rPr>
                        <a:t>443</a:t>
                      </a:r>
                    </a:p>
                  </a:txBody>
                  <a:tcPr anchor="ctr"/>
                </a:tc>
                <a:extLst>
                  <a:ext uri="{0D108BD9-81ED-4DB2-BD59-A6C34878D82A}">
                    <a16:rowId xmlns:a16="http://schemas.microsoft.com/office/drawing/2014/main" val="99607727"/>
                  </a:ext>
                </a:extLst>
              </a:tr>
              <a:tr h="335475">
                <a:tc>
                  <a:txBody>
                    <a:bodyPr/>
                    <a:lstStyle/>
                    <a:p>
                      <a:pPr algn="ctr"/>
                      <a:r>
                        <a:rPr lang="en-US" sz="900" dirty="0">
                          <a:solidFill>
                            <a:srgbClr val="525252"/>
                          </a:solidFill>
                          <a:effectLst/>
                        </a:rPr>
                        <a:t>email</a:t>
                      </a:r>
                    </a:p>
                  </a:txBody>
                  <a:tcPr anchor="ctr"/>
                </a:tc>
                <a:tc>
                  <a:txBody>
                    <a:bodyPr/>
                    <a:lstStyle/>
                    <a:p>
                      <a:pPr algn="ctr"/>
                      <a:r>
                        <a:rPr lang="en-US" sz="900" dirty="0" err="1">
                          <a:solidFill>
                            <a:srgbClr val="525252"/>
                          </a:solidFill>
                          <a:effectLst/>
                        </a:rPr>
                        <a:t>retargetting</a:t>
                      </a:r>
                      <a:r>
                        <a:rPr lang="en-US" sz="900" dirty="0">
                          <a:solidFill>
                            <a:srgbClr val="525252"/>
                          </a:solidFill>
                          <a:effectLst/>
                        </a:rPr>
                        <a:t>-campaign</a:t>
                      </a:r>
                    </a:p>
                  </a:txBody>
                  <a:tcPr anchor="ctr"/>
                </a:tc>
                <a:tc>
                  <a:txBody>
                    <a:bodyPr/>
                    <a:lstStyle/>
                    <a:p>
                      <a:pPr algn="ctr"/>
                      <a:r>
                        <a:rPr lang="en-US" sz="900">
                          <a:solidFill>
                            <a:srgbClr val="525252"/>
                          </a:solidFill>
                          <a:effectLst/>
                        </a:rPr>
                        <a:t>245</a:t>
                      </a:r>
                    </a:p>
                  </a:txBody>
                  <a:tcPr anchor="ctr"/>
                </a:tc>
                <a:extLst>
                  <a:ext uri="{0D108BD9-81ED-4DB2-BD59-A6C34878D82A}">
                    <a16:rowId xmlns:a16="http://schemas.microsoft.com/office/drawing/2014/main" val="1147923535"/>
                  </a:ext>
                </a:extLst>
              </a:tr>
              <a:tr h="335475">
                <a:tc>
                  <a:txBody>
                    <a:bodyPr/>
                    <a:lstStyle/>
                    <a:p>
                      <a:pPr algn="ctr"/>
                      <a:r>
                        <a:rPr lang="en-US" sz="900">
                          <a:solidFill>
                            <a:srgbClr val="525252"/>
                          </a:solidFill>
                          <a:effectLst/>
                        </a:rPr>
                        <a:t>nytimes</a:t>
                      </a:r>
                    </a:p>
                  </a:txBody>
                  <a:tcPr anchor="ctr"/>
                </a:tc>
                <a:tc>
                  <a:txBody>
                    <a:bodyPr/>
                    <a:lstStyle/>
                    <a:p>
                      <a:pPr algn="ctr"/>
                      <a:r>
                        <a:rPr lang="en-US" sz="900" dirty="0">
                          <a:solidFill>
                            <a:srgbClr val="525252"/>
                          </a:solidFill>
                          <a:effectLst/>
                        </a:rPr>
                        <a:t>getting-to-know-cool-</a:t>
                      </a:r>
                      <a:r>
                        <a:rPr lang="en-US" sz="900" dirty="0" err="1">
                          <a:solidFill>
                            <a:srgbClr val="525252"/>
                          </a:solidFill>
                          <a:effectLst/>
                        </a:rPr>
                        <a:t>tshirts</a:t>
                      </a:r>
                      <a:endParaRPr lang="en-US" sz="900" dirty="0">
                        <a:solidFill>
                          <a:srgbClr val="525252"/>
                        </a:solidFill>
                        <a:effectLst/>
                      </a:endParaRPr>
                    </a:p>
                  </a:txBody>
                  <a:tcPr anchor="ctr"/>
                </a:tc>
                <a:tc>
                  <a:txBody>
                    <a:bodyPr/>
                    <a:lstStyle/>
                    <a:p>
                      <a:pPr algn="ctr"/>
                      <a:r>
                        <a:rPr lang="en-US" sz="900">
                          <a:solidFill>
                            <a:srgbClr val="525252"/>
                          </a:solidFill>
                          <a:effectLst/>
                        </a:rPr>
                        <a:t>232</a:t>
                      </a:r>
                    </a:p>
                  </a:txBody>
                  <a:tcPr anchor="ctr"/>
                </a:tc>
                <a:extLst>
                  <a:ext uri="{0D108BD9-81ED-4DB2-BD59-A6C34878D82A}">
                    <a16:rowId xmlns:a16="http://schemas.microsoft.com/office/drawing/2014/main" val="1286813073"/>
                  </a:ext>
                </a:extLst>
              </a:tr>
              <a:tr h="335475">
                <a:tc>
                  <a:txBody>
                    <a:bodyPr/>
                    <a:lstStyle/>
                    <a:p>
                      <a:pPr algn="ctr"/>
                      <a:r>
                        <a:rPr lang="en-US" sz="900">
                          <a:solidFill>
                            <a:srgbClr val="525252"/>
                          </a:solidFill>
                          <a:effectLst/>
                        </a:rPr>
                        <a:t>buzzfeed</a:t>
                      </a:r>
                    </a:p>
                  </a:txBody>
                  <a:tcPr anchor="ctr"/>
                </a:tc>
                <a:tc>
                  <a:txBody>
                    <a:bodyPr/>
                    <a:lstStyle/>
                    <a:p>
                      <a:pPr algn="ctr"/>
                      <a:r>
                        <a:rPr lang="en-US" sz="900">
                          <a:solidFill>
                            <a:srgbClr val="525252"/>
                          </a:solidFill>
                          <a:effectLst/>
                        </a:rPr>
                        <a:t>ten-crazy-cool-tshirts-facts</a:t>
                      </a:r>
                    </a:p>
                  </a:txBody>
                  <a:tcPr anchor="ctr"/>
                </a:tc>
                <a:tc>
                  <a:txBody>
                    <a:bodyPr/>
                    <a:lstStyle/>
                    <a:p>
                      <a:pPr algn="ctr"/>
                      <a:r>
                        <a:rPr lang="en-US" sz="900">
                          <a:solidFill>
                            <a:srgbClr val="525252"/>
                          </a:solidFill>
                          <a:effectLst/>
                        </a:rPr>
                        <a:t>190</a:t>
                      </a:r>
                    </a:p>
                  </a:txBody>
                  <a:tcPr anchor="ctr"/>
                </a:tc>
                <a:extLst>
                  <a:ext uri="{0D108BD9-81ED-4DB2-BD59-A6C34878D82A}">
                    <a16:rowId xmlns:a16="http://schemas.microsoft.com/office/drawing/2014/main" val="3805006367"/>
                  </a:ext>
                </a:extLst>
              </a:tr>
              <a:tr h="335475">
                <a:tc>
                  <a:txBody>
                    <a:bodyPr/>
                    <a:lstStyle/>
                    <a:p>
                      <a:pPr algn="ctr"/>
                      <a:r>
                        <a:rPr lang="en-US" sz="900">
                          <a:solidFill>
                            <a:srgbClr val="525252"/>
                          </a:solidFill>
                          <a:effectLst/>
                        </a:rPr>
                        <a:t>medium</a:t>
                      </a:r>
                    </a:p>
                  </a:txBody>
                  <a:tcPr anchor="ctr"/>
                </a:tc>
                <a:tc>
                  <a:txBody>
                    <a:bodyPr/>
                    <a:lstStyle/>
                    <a:p>
                      <a:pPr algn="ctr"/>
                      <a:r>
                        <a:rPr lang="en-US" sz="900">
                          <a:solidFill>
                            <a:srgbClr val="525252"/>
                          </a:solidFill>
                          <a:effectLst/>
                        </a:rPr>
                        <a:t>interview-with-cool-tshirts-founder</a:t>
                      </a:r>
                    </a:p>
                  </a:txBody>
                  <a:tcPr anchor="ctr"/>
                </a:tc>
                <a:tc>
                  <a:txBody>
                    <a:bodyPr/>
                    <a:lstStyle/>
                    <a:p>
                      <a:pPr algn="ctr"/>
                      <a:r>
                        <a:rPr lang="en-US" sz="900">
                          <a:solidFill>
                            <a:srgbClr val="525252"/>
                          </a:solidFill>
                          <a:effectLst/>
                        </a:rPr>
                        <a:t>184</a:t>
                      </a:r>
                    </a:p>
                  </a:txBody>
                  <a:tcPr anchor="ctr"/>
                </a:tc>
                <a:extLst>
                  <a:ext uri="{0D108BD9-81ED-4DB2-BD59-A6C34878D82A}">
                    <a16:rowId xmlns:a16="http://schemas.microsoft.com/office/drawing/2014/main" val="10002"/>
                  </a:ext>
                </a:extLst>
              </a:tr>
              <a:tr h="335475">
                <a:tc>
                  <a:txBody>
                    <a:bodyPr/>
                    <a:lstStyle/>
                    <a:p>
                      <a:pPr algn="ctr"/>
                      <a:r>
                        <a:rPr lang="en-US" sz="900">
                          <a:solidFill>
                            <a:srgbClr val="525252"/>
                          </a:solidFill>
                          <a:effectLst/>
                        </a:rPr>
                        <a:t>google</a:t>
                      </a:r>
                    </a:p>
                  </a:txBody>
                  <a:tcPr anchor="ctr"/>
                </a:tc>
                <a:tc>
                  <a:txBody>
                    <a:bodyPr/>
                    <a:lstStyle/>
                    <a:p>
                      <a:pPr algn="ctr"/>
                      <a:r>
                        <a:rPr lang="en-US" sz="900">
                          <a:solidFill>
                            <a:srgbClr val="525252"/>
                          </a:solidFill>
                          <a:effectLst/>
                        </a:rPr>
                        <a:t>paid-search</a:t>
                      </a:r>
                    </a:p>
                  </a:txBody>
                  <a:tcPr anchor="ctr"/>
                </a:tc>
                <a:tc>
                  <a:txBody>
                    <a:bodyPr/>
                    <a:lstStyle/>
                    <a:p>
                      <a:pPr algn="ctr"/>
                      <a:r>
                        <a:rPr lang="en-US" sz="900" dirty="0">
                          <a:solidFill>
                            <a:srgbClr val="525252"/>
                          </a:solidFill>
                          <a:effectLst/>
                        </a:rPr>
                        <a:t>178</a:t>
                      </a:r>
                    </a:p>
                  </a:txBody>
                  <a:tcPr anchor="ctr"/>
                </a:tc>
                <a:extLst>
                  <a:ext uri="{0D108BD9-81ED-4DB2-BD59-A6C34878D82A}">
                    <a16:rowId xmlns:a16="http://schemas.microsoft.com/office/drawing/2014/main" val="10003"/>
                  </a:ext>
                </a:extLst>
              </a:tr>
              <a:tr h="335475">
                <a:tc>
                  <a:txBody>
                    <a:bodyPr/>
                    <a:lstStyle/>
                    <a:p>
                      <a:pPr algn="ctr"/>
                      <a:r>
                        <a:rPr lang="en-US" sz="900">
                          <a:solidFill>
                            <a:srgbClr val="525252"/>
                          </a:solidFill>
                          <a:effectLst/>
                        </a:rPr>
                        <a:t>google</a:t>
                      </a:r>
                    </a:p>
                  </a:txBody>
                  <a:tcPr anchor="ctr"/>
                </a:tc>
                <a:tc>
                  <a:txBody>
                    <a:bodyPr/>
                    <a:lstStyle/>
                    <a:p>
                      <a:pPr algn="ctr"/>
                      <a:r>
                        <a:rPr lang="en-US" sz="900" dirty="0">
                          <a:solidFill>
                            <a:srgbClr val="525252"/>
                          </a:solidFill>
                          <a:effectLst/>
                        </a:rPr>
                        <a:t>cool-</a:t>
                      </a:r>
                      <a:r>
                        <a:rPr lang="en-US" sz="900" dirty="0" err="1">
                          <a:solidFill>
                            <a:srgbClr val="525252"/>
                          </a:solidFill>
                          <a:effectLst/>
                        </a:rPr>
                        <a:t>tshirts</a:t>
                      </a:r>
                      <a:r>
                        <a:rPr lang="en-US" sz="900" dirty="0">
                          <a:solidFill>
                            <a:srgbClr val="525252"/>
                          </a:solidFill>
                          <a:effectLst/>
                        </a:rPr>
                        <a:t>-search</a:t>
                      </a:r>
                    </a:p>
                  </a:txBody>
                  <a:tcPr anchor="ctr"/>
                </a:tc>
                <a:tc>
                  <a:txBody>
                    <a:bodyPr/>
                    <a:lstStyle/>
                    <a:p>
                      <a:pPr algn="ctr"/>
                      <a:r>
                        <a:rPr lang="en-US" sz="900" dirty="0">
                          <a:solidFill>
                            <a:srgbClr val="525252"/>
                          </a:solidFill>
                          <a:effectLst/>
                        </a:rPr>
                        <a:t>60</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51996209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5678</TotalTime>
  <Words>2371</Words>
  <Application>Microsoft Office PowerPoint</Application>
  <PresentationFormat>On-screen Show (16:9)</PresentationFormat>
  <Paragraphs>390</Paragraphs>
  <Slides>14</Slides>
  <Notes>14</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14</vt:i4>
      </vt:variant>
    </vt:vector>
  </HeadingPairs>
  <TitlesOfParts>
    <vt:vector size="23" baseType="lpstr">
      <vt:lpstr>Arial</vt:lpstr>
      <vt:lpstr>Roboto</vt:lpstr>
      <vt:lpstr>Roboto Thin</vt:lpstr>
      <vt:lpstr>Dosis</vt:lpstr>
      <vt:lpstr>Roboto Black</vt:lpstr>
      <vt:lpstr>Courier New</vt:lpstr>
      <vt:lpstr>Simple Light</vt:lpstr>
      <vt:lpstr>Simple Light</vt:lpstr>
      <vt:lpstr>Simple Light</vt:lpstr>
      <vt:lpstr>PowerPoint Presentation</vt:lpstr>
      <vt:lpstr>Example 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Uhlir, Eric</dc:creator>
  <cp:lastModifiedBy>Eric Uhlir</cp:lastModifiedBy>
  <cp:revision>21</cp:revision>
  <dcterms:modified xsi:type="dcterms:W3CDTF">2018-08-17T16:00:02Z</dcterms:modified>
</cp:coreProperties>
</file>